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C1C4C2"/>
        </a:solidFill>
        <a:effectLst/>
        <a:uFillTx/>
        <a:latin typeface="+mn-lt"/>
        <a:ea typeface="+mn-ea"/>
        <a:cs typeface="+mn-cs"/>
        <a:sym typeface="Futu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60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700">
                <a:solidFill>
                  <a:srgbClr val="C0C3C1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1pPr>
      <a:lvl2pPr marL="0" marR="0" indent="228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2pPr>
      <a:lvl3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3pPr>
      <a:lvl4pPr marL="0" marR="0" indent="685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4pPr>
      <a:lvl5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5pPr>
      <a:lvl6pPr marL="0" marR="0" indent="1143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6pPr>
      <a:lvl7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7pPr>
      <a:lvl8pPr marL="0" marR="0" indent="1600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8pPr>
      <a:lvl9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C1C4C2"/>
          </a:solidFill>
          <a:uFillTx/>
          <a:latin typeface="+mj-lt"/>
          <a:ea typeface="+mj-ea"/>
          <a:cs typeface="+mj-cs"/>
          <a:sym typeface="American Typewrite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chrisvfritz/vue-enterprise-boilerplate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atreon.com/chrisvuefritz" TargetMode="External"/><Relationship Id="rId3" Type="http://schemas.openxmlformats.org/officeDocument/2006/relationships/image" Target="../media/image1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chrisvfritz/7-secret-patterns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7 secret patterns…"/>
          <p:cNvSpPr txBox="1"/>
          <p:nvPr>
            <p:ph type="ctrTitle"/>
          </p:nvPr>
        </p:nvSpPr>
        <p:spPr>
          <a:xfrm>
            <a:off x="2110506" y="1638300"/>
            <a:ext cx="8783788" cy="3302000"/>
          </a:xfrm>
          <a:prstGeom prst="rect">
            <a:avLst/>
          </a:prstGeom>
        </p:spPr>
        <p:txBody>
          <a:bodyPr/>
          <a:lstStyle/>
          <a:p>
            <a:pPr defTabSz="467359">
              <a:defRPr sz="6400"/>
            </a:pPr>
            <a:r>
              <a:t>7 secret patterns</a:t>
            </a:r>
          </a:p>
          <a:p>
            <a:pPr defTabSz="467359">
              <a:defRPr sz="6400"/>
            </a:pPr>
            <a:r>
              <a:rPr>
                <a:solidFill>
                  <a:srgbClr val="63B082"/>
                </a:solidFill>
              </a:rPr>
              <a:t>Vue</a:t>
            </a:r>
            <a:r>
              <a:t> consultants don’t</a:t>
            </a:r>
          </a:p>
          <a:p>
            <a:pPr defTabSz="467359">
              <a:defRPr sz="6400"/>
            </a:pPr>
            <a:r>
              <a:t>want you to know!</a:t>
            </a:r>
          </a:p>
        </p:txBody>
      </p:sp>
      <p:sp>
        <p:nvSpPr>
          <p:cNvPr id="120" name="By 1 member of the Vue core team…"/>
          <p:cNvSpPr txBox="1"/>
          <p:nvPr/>
        </p:nvSpPr>
        <p:spPr>
          <a:xfrm>
            <a:off x="2102690" y="6232019"/>
            <a:ext cx="8799420" cy="1453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700">
                <a:solidFill>
                  <a:srgbClr val="C0C3C1"/>
                </a:solidFill>
              </a:defRPr>
            </a:pPr>
            <a:r>
              <a:t>By 1 member of the Vue core team</a:t>
            </a:r>
          </a:p>
          <a:p>
            <a:pPr>
              <a:lnSpc>
                <a:spcPct val="120000"/>
              </a:lnSpc>
              <a:defRPr sz="3700">
                <a:solidFill>
                  <a:srgbClr val="C0C3C1"/>
                </a:solidFill>
              </a:defRPr>
            </a:pPr>
            <a:r>
              <a:t>you’ll never believe is shorter in real life!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roductivity Boost"/>
          <p:cNvSpPr txBox="1"/>
          <p:nvPr/>
        </p:nvSpPr>
        <p:spPr>
          <a:xfrm>
            <a:off x="1101597" y="4241800"/>
            <a:ext cx="92085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Productivity Boost</a:t>
            </a:r>
          </a:p>
        </p:txBody>
      </p:sp>
      <p:sp>
        <p:nvSpPr>
          <p:cNvPr id="175" name="#2"/>
          <p:cNvSpPr txBox="1"/>
          <p:nvPr/>
        </p:nvSpPr>
        <p:spPr>
          <a:xfrm>
            <a:off x="10532110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onent Registration"/>
          <p:cNvSpPr txBox="1"/>
          <p:nvPr/>
        </p:nvSpPr>
        <p:spPr>
          <a:xfrm>
            <a:off x="526542" y="673100"/>
            <a:ext cx="119517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Component Registration</a:t>
            </a:r>
          </a:p>
        </p:txBody>
      </p:sp>
      <p:sp>
        <p:nvSpPr>
          <p:cNvPr id="178" name="import BaseButton from './base-button'…"/>
          <p:cNvSpPr txBox="1"/>
          <p:nvPr/>
        </p:nvSpPr>
        <p:spPr>
          <a:xfrm>
            <a:off x="2878509" y="2794024"/>
            <a:ext cx="7247782" cy="454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FD2D1"/>
                </a:solidFill>
              </a:rPr>
              <a:t>BaseButton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'./base-button'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FD2D1"/>
                </a:solidFill>
              </a:rPr>
              <a:t>BaseIcon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'./base-icon'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FD2D1"/>
                </a:solidFill>
              </a:rPr>
              <a:t>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'./base-input'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components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t>BaseButton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t>BaseIcon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t>BaseInput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79" name="Frequently imported components"/>
          <p:cNvSpPr txBox="1"/>
          <p:nvPr/>
        </p:nvSpPr>
        <p:spPr>
          <a:xfrm>
            <a:off x="2949909" y="8191499"/>
            <a:ext cx="7104981" cy="70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Frequently imported components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mport BaseButton from './base-button'…"/>
          <p:cNvSpPr txBox="1"/>
          <p:nvPr/>
        </p:nvSpPr>
        <p:spPr>
          <a:xfrm>
            <a:off x="833809" y="2454293"/>
            <a:ext cx="8311556" cy="357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CCFCE"/>
                </a:solidFill>
              </a:rPr>
              <a:t>BaseButton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'./base-button'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CCFCE"/>
                </a:solidFill>
              </a:rPr>
              <a:t>BaseIcon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'./base-icon'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CCFCE"/>
                </a:solidFill>
              </a:rPr>
              <a:t>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'./base-input'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components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CFCE"/>
                </a:solidFill>
              </a:rPr>
              <a:t>BaseButton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CFCE"/>
                </a:solidFill>
              </a:rPr>
              <a:t>BaseIcon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CFCE"/>
                </a:solidFill>
              </a:rPr>
              <a:t>BaseInput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82" name="&lt;BaseInput…"/>
          <p:cNvSpPr txBox="1"/>
          <p:nvPr/>
        </p:nvSpPr>
        <p:spPr>
          <a:xfrm>
            <a:off x="6053658" y="4279924"/>
            <a:ext cx="5418684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&lt;BaseInput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A7C7"/>
                </a:solidFill>
              </a:rPr>
              <a:t>v-model</a:t>
            </a:r>
            <a:r>
              <a:rPr>
                <a:solidFill>
                  <a:srgbClr val="D0D2D1"/>
                </a:solidFill>
              </a:rPr>
              <a:t>=</a:t>
            </a:r>
            <a:r>
              <a:t>"searchText"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</a:t>
            </a:r>
            <a:r>
              <a:rPr>
                <a:solidFill>
                  <a:srgbClr val="C0A7C7"/>
                </a:solidFill>
              </a:rPr>
              <a:t>keydown</a:t>
            </a:r>
            <a:r>
              <a:t>.</a:t>
            </a:r>
            <a:r>
              <a:rPr>
                <a:solidFill>
                  <a:srgbClr val="C0A7C7"/>
                </a:solidFill>
              </a:rPr>
              <a:t>enter</a:t>
            </a:r>
            <a: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&lt;BaseButton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click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&lt;BaseIcon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A7C7"/>
                </a:solidFill>
              </a:rPr>
              <a:t>name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&lt;/BaseButton&gt;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" name="So much JS to support such a small template!"/>
          <p:cNvSpPr txBox="1"/>
          <p:nvPr/>
        </p:nvSpPr>
        <p:spPr>
          <a:xfrm>
            <a:off x="1629233" y="8433448"/>
            <a:ext cx="9746334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So much JS to support such a small template!</a:t>
            </a:r>
          </a:p>
        </p:txBody>
      </p:sp>
      <p:sp>
        <p:nvSpPr>
          <p:cNvPr id="184" name="Component Registration"/>
          <p:cNvSpPr txBox="1"/>
          <p:nvPr/>
        </p:nvSpPr>
        <p:spPr>
          <a:xfrm>
            <a:off x="526542" y="673100"/>
            <a:ext cx="119517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Component Registration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mponent Registration"/>
          <p:cNvSpPr txBox="1"/>
          <p:nvPr/>
        </p:nvSpPr>
        <p:spPr>
          <a:xfrm>
            <a:off x="526542" y="419100"/>
            <a:ext cx="119517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Component Registration</a:t>
            </a:r>
          </a:p>
        </p:txBody>
      </p:sp>
      <p:sp>
        <p:nvSpPr>
          <p:cNvPr id="187" name="import Vue from 'vue'…"/>
          <p:cNvSpPr txBox="1"/>
          <p:nvPr/>
        </p:nvSpPr>
        <p:spPr>
          <a:xfrm>
            <a:off x="259419" y="1916134"/>
            <a:ext cx="12117755" cy="7902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1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Vue</a:t>
            </a:r>
            <a:r>
              <a:rPr>
                <a:solidFill>
                  <a:srgbClr val="000000"/>
                </a:solidFill>
              </a:rPr>
              <a:t> </a:t>
            </a:r>
            <a: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2C77B"/>
                </a:solidFill>
              </a:rPr>
              <a:t>'vue'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upperFirst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'lodash/upperFirst'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camelCase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'lodash/camelCase'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1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Require in a base component context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requireComponent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require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context</a:t>
            </a:r>
            <a:r>
              <a:rPr>
                <a:solidFill>
                  <a:srgbClr val="9AC9C4"/>
                </a:solidFill>
              </a:rPr>
              <a:t>(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 sz="21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  </a:t>
            </a:r>
            <a:r>
              <a:rPr>
                <a:solidFill>
                  <a:srgbClr val="C2C77B"/>
                </a:solidFill>
              </a:rPr>
              <a:t>'.'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false,</a:t>
            </a:r>
            <a:r>
              <a:rPr>
                <a:solidFill>
                  <a:srgbClr val="000000"/>
                </a:solidFill>
              </a:rPr>
              <a:t> </a:t>
            </a:r>
            <a:r>
              <a:t>/base-[\w-]+\.vue$/</a:t>
            </a:r>
          </a:p>
          <a:p>
            <a:pPr algn="l" defTabSz="457200">
              <a:defRPr sz="21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1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requireComponent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keys</a:t>
            </a:r>
            <a:r>
              <a:rPr>
                <a:solidFill>
                  <a:srgbClr val="9AC9C4"/>
                </a:solidFill>
              </a:rPr>
              <a:t>().</a:t>
            </a:r>
            <a:r>
              <a:rPr>
                <a:solidFill>
                  <a:srgbClr val="C67471"/>
                </a:solidFill>
              </a:rPr>
              <a:t>forEach</a:t>
            </a:r>
            <a:r>
              <a:rPr>
                <a:solidFill>
                  <a:srgbClr val="9AC9C4"/>
                </a:solidFill>
              </a:rPr>
              <a:t>(</a:t>
            </a:r>
            <a:r>
              <a:t>fileName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Get component config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componentConfig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requireComponent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1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Get PascalCase name of component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componentName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67471"/>
                </a:solidFill>
              </a:rPr>
              <a:t>upperFirst</a:t>
            </a:r>
            <a:r>
              <a:rPr>
                <a:solidFill>
                  <a:srgbClr val="9AC9C4"/>
                </a:solidFill>
              </a:rPr>
              <a:t>(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camelCase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9AC9C4"/>
                </a:solidFill>
              </a:rPr>
              <a:t>.</a:t>
            </a:r>
            <a:r>
              <a:t>replace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93B2CA"/>
                </a:solidFill>
              </a:rPr>
              <a:t>/^\.\//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2C77B"/>
                </a:solidFill>
              </a:rPr>
              <a:t>''</a:t>
            </a:r>
            <a:r>
              <a:rPr>
                <a:solidFill>
                  <a:srgbClr val="9AC9C4"/>
                </a:solidFill>
              </a:rPr>
              <a:t>).</a:t>
            </a:r>
            <a:r>
              <a:t>replace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93B2CA"/>
                </a:solidFill>
              </a:rPr>
              <a:t>/\.\w+$/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2C77B"/>
                </a:solidFill>
              </a:rPr>
              <a:t>''</a:t>
            </a:r>
            <a:r>
              <a:rPr>
                <a:solidFill>
                  <a:srgbClr val="9AC9C4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)</a:t>
            </a:r>
          </a:p>
          <a:p>
            <a:pPr algn="l" defTabSz="457200">
              <a:defRPr sz="21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1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Register component globally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Vue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component</a:t>
            </a:r>
            <a:r>
              <a:rPr>
                <a:solidFill>
                  <a:srgbClr val="9AC9C4"/>
                </a:solidFill>
              </a:rPr>
              <a:t>(</a:t>
            </a:r>
            <a:r>
              <a:t>componentName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componentConfig</a:t>
            </a:r>
            <a:r>
              <a:rPr>
                <a:solidFill>
                  <a:srgbClr val="9AC9C4"/>
                </a:solidFill>
              </a:rPr>
              <a:t>.default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||</a:t>
            </a:r>
            <a:r>
              <a:rPr>
                <a:solidFill>
                  <a:srgbClr val="000000"/>
                </a:solidFill>
              </a:rPr>
              <a:t> </a:t>
            </a:r>
            <a:r>
              <a:t>componentConfig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1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components/_globals.js"/>
          <p:cNvSpPr txBox="1"/>
          <p:nvPr/>
        </p:nvSpPr>
        <p:spPr>
          <a:xfrm>
            <a:off x="7831708" y="3869295"/>
            <a:ext cx="4808985" cy="541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components/_globals.js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7" dur="indefinite" fill="hold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mport BaseButton from './base-button'…"/>
          <p:cNvSpPr txBox="1"/>
          <p:nvPr/>
        </p:nvSpPr>
        <p:spPr>
          <a:xfrm>
            <a:off x="833809" y="2454293"/>
            <a:ext cx="8311556" cy="357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CCFCE"/>
                </a:solidFill>
              </a:rPr>
              <a:t>BaseButton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'./base-button'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CCFCE"/>
                </a:solidFill>
              </a:rPr>
              <a:t>BaseIcon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'./base-icon'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CCFCE"/>
                </a:solidFill>
              </a:rPr>
              <a:t>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'./base-input'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components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CFCE"/>
                </a:solidFill>
              </a:rPr>
              <a:t>BaseButton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CFCE"/>
                </a:solidFill>
              </a:rPr>
              <a:t>BaseIcon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CCFCE"/>
                </a:solidFill>
              </a:rPr>
              <a:t>BaseInput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91" name="&lt;BaseInput…"/>
          <p:cNvSpPr txBox="1"/>
          <p:nvPr/>
        </p:nvSpPr>
        <p:spPr>
          <a:xfrm>
            <a:off x="5380558" y="5003824"/>
            <a:ext cx="5418684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&lt;BaseInput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A7C7"/>
                </a:solidFill>
              </a:rPr>
              <a:t>v-model</a:t>
            </a:r>
            <a:r>
              <a:rPr>
                <a:solidFill>
                  <a:srgbClr val="D0D2D1"/>
                </a:solidFill>
              </a:rPr>
              <a:t>=</a:t>
            </a:r>
            <a:r>
              <a:t>"searchText"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</a:t>
            </a:r>
            <a:r>
              <a:rPr>
                <a:solidFill>
                  <a:srgbClr val="C0A7C7"/>
                </a:solidFill>
              </a:rPr>
              <a:t>keydown</a:t>
            </a:r>
            <a:r>
              <a:t>.</a:t>
            </a:r>
            <a:r>
              <a:rPr>
                <a:solidFill>
                  <a:srgbClr val="C0A7C7"/>
                </a:solidFill>
              </a:rPr>
              <a:t>enter</a:t>
            </a:r>
            <a: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&lt;BaseButton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click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&lt;BaseIcon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A7C7"/>
                </a:solidFill>
              </a:rPr>
              <a:t>name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&lt;/BaseButton&gt;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" name="Component Registration"/>
          <p:cNvSpPr txBox="1"/>
          <p:nvPr/>
        </p:nvSpPr>
        <p:spPr>
          <a:xfrm>
            <a:off x="526542" y="673100"/>
            <a:ext cx="119517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Component Registration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&lt;BaseInput…"/>
          <p:cNvSpPr txBox="1"/>
          <p:nvPr/>
        </p:nvSpPr>
        <p:spPr>
          <a:xfrm>
            <a:off x="3793058" y="3937024"/>
            <a:ext cx="5418684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&lt;BaseInput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0A7C7"/>
                </a:solidFill>
              </a:rPr>
              <a:t>v-model</a:t>
            </a:r>
            <a:r>
              <a:rPr>
                <a:solidFill>
                  <a:srgbClr val="D0D2D1"/>
                </a:solidFill>
              </a:rPr>
              <a:t>=</a:t>
            </a:r>
            <a:r>
              <a:t>"searchText"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@</a:t>
            </a:r>
            <a:r>
              <a:rPr>
                <a:solidFill>
                  <a:srgbClr val="C0A7C7"/>
                </a:solidFill>
              </a:rPr>
              <a:t>keydown</a:t>
            </a:r>
            <a:r>
              <a:t>.</a:t>
            </a:r>
            <a:r>
              <a:rPr>
                <a:solidFill>
                  <a:srgbClr val="C0A7C7"/>
                </a:solidFill>
              </a:rPr>
              <a:t>enter</a:t>
            </a:r>
            <a: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&lt;BaseButton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click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&lt;BaseIcon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A7C7"/>
                </a:solidFill>
              </a:rPr>
              <a:t>name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"search"</a:t>
            </a:r>
            <a: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&lt;/BaseButton&gt;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" name="Component Registration"/>
          <p:cNvSpPr txBox="1"/>
          <p:nvPr/>
        </p:nvSpPr>
        <p:spPr>
          <a:xfrm>
            <a:off x="526542" y="673100"/>
            <a:ext cx="119517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Component Registration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oductivity Boost"/>
          <p:cNvSpPr txBox="1"/>
          <p:nvPr/>
        </p:nvSpPr>
        <p:spPr>
          <a:xfrm>
            <a:off x="1101597" y="4241800"/>
            <a:ext cx="92085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Productivity Boost</a:t>
            </a:r>
          </a:p>
        </p:txBody>
      </p:sp>
      <p:sp>
        <p:nvSpPr>
          <p:cNvPr id="198" name="#3"/>
          <p:cNvSpPr txBox="1"/>
          <p:nvPr/>
        </p:nvSpPr>
        <p:spPr>
          <a:xfrm>
            <a:off x="10532110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odule Registration"/>
          <p:cNvSpPr txBox="1"/>
          <p:nvPr/>
        </p:nvSpPr>
        <p:spPr>
          <a:xfrm>
            <a:off x="1483613" y="431800"/>
            <a:ext cx="10037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Module Registration</a:t>
            </a:r>
          </a:p>
        </p:txBody>
      </p:sp>
      <p:sp>
        <p:nvSpPr>
          <p:cNvPr id="201" name="import auth from './modules/auth'…"/>
          <p:cNvSpPr txBox="1"/>
          <p:nvPr/>
        </p:nvSpPr>
        <p:spPr>
          <a:xfrm>
            <a:off x="2604145" y="2921024"/>
            <a:ext cx="7796511" cy="535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auth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'./modules/auth'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posts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'./modules/posts'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comments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'./modules/comments'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...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 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Vuex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Store</a:t>
            </a:r>
            <a:r>
              <a:rPr>
                <a:solidFill>
                  <a:srgbClr val="9AC9C4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modules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auth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posts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comments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...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02" name="Tedious!"/>
          <p:cNvSpPr txBox="1"/>
          <p:nvPr/>
        </p:nvSpPr>
        <p:spPr>
          <a:xfrm>
            <a:off x="7017494" y="6946899"/>
            <a:ext cx="1865412" cy="70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Tedious!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odule Registration"/>
          <p:cNvSpPr txBox="1"/>
          <p:nvPr/>
        </p:nvSpPr>
        <p:spPr>
          <a:xfrm>
            <a:off x="1483613" y="431800"/>
            <a:ext cx="10037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Module Registration</a:t>
            </a:r>
          </a:p>
        </p:txBody>
      </p:sp>
      <p:sp>
        <p:nvSpPr>
          <p:cNvPr id="205" name="import camelCase from 'lodash/camelCase'…"/>
          <p:cNvSpPr txBox="1"/>
          <p:nvPr/>
        </p:nvSpPr>
        <p:spPr>
          <a:xfrm>
            <a:off x="1049411" y="2508274"/>
            <a:ext cx="10905977" cy="535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camelCase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'lodash/camelCase'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requireModule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require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context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C2C77B"/>
                </a:solidFill>
              </a:rPr>
              <a:t>'.'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false,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3B2CA"/>
                </a:solidFill>
              </a:rPr>
              <a:t>/\.js$/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modules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 {}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requireModule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keys</a:t>
            </a:r>
            <a:r>
              <a:rPr>
                <a:solidFill>
                  <a:srgbClr val="9AC9C4"/>
                </a:solidFill>
              </a:rPr>
              <a:t>().</a:t>
            </a:r>
            <a:r>
              <a:rPr>
                <a:solidFill>
                  <a:srgbClr val="C67471"/>
                </a:solidFill>
              </a:rPr>
              <a:t>forEach</a:t>
            </a:r>
            <a:r>
              <a:rPr>
                <a:solidFill>
                  <a:srgbClr val="9AC9C4"/>
                </a:solidFill>
              </a:rPr>
              <a:t>(</a:t>
            </a:r>
            <a:r>
              <a:t>fileName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Don't register this file as a Vuex module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===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'./index.js'</a:t>
            </a:r>
            <a:r>
              <a:rPr>
                <a:solidFill>
                  <a:srgbClr val="9AC9C4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return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moduleName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67471"/>
                </a:solidFill>
              </a:rPr>
              <a:t>camelCase</a:t>
            </a:r>
            <a:r>
              <a:rPr>
                <a:solidFill>
                  <a:srgbClr val="9AC9C4"/>
                </a:solidFill>
              </a:rPr>
              <a:t>(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    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replace</a:t>
            </a:r>
            <a:r>
              <a:rPr>
                <a:solidFill>
                  <a:srgbClr val="9AC9C4"/>
                </a:solidFill>
              </a:rPr>
              <a:t>(</a:t>
            </a:r>
            <a:r>
              <a:t>/(\.\/|\.js)/g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2C77B"/>
                </a:solidFill>
              </a:rPr>
              <a:t>''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  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modules</a:t>
            </a:r>
            <a:r>
              <a:rPr>
                <a:solidFill>
                  <a:srgbClr val="9AC9C4"/>
                </a:solidFill>
              </a:rPr>
              <a:t>[</a:t>
            </a:r>
            <a:r>
              <a:rPr>
                <a:solidFill>
                  <a:srgbClr val="D0D2D1"/>
                </a:solidFill>
              </a:rPr>
              <a:t>moduleName</a:t>
            </a:r>
            <a:r>
              <a:rPr>
                <a:solidFill>
                  <a:srgbClr val="9AC9C4"/>
                </a:solidFill>
              </a:rPr>
              <a:t>] =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})…"/>
          <p:cNvSpPr txBox="1"/>
          <p:nvPr/>
        </p:nvSpPr>
        <p:spPr>
          <a:xfrm>
            <a:off x="1055042" y="7397774"/>
            <a:ext cx="4138316" cy="12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modules</a:t>
            </a:r>
          </a:p>
        </p:txBody>
      </p:sp>
      <p:sp>
        <p:nvSpPr>
          <p:cNvPr id="207" name="requireModule(fileName)"/>
          <p:cNvSpPr txBox="1"/>
          <p:nvPr/>
        </p:nvSpPr>
        <p:spPr>
          <a:xfrm>
            <a:off x="5444132" y="6972324"/>
            <a:ext cx="4321226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requireModule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9AC9C4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modules[moduleName] = {…"/>
          <p:cNvSpPr txBox="1"/>
          <p:nvPr/>
        </p:nvSpPr>
        <p:spPr>
          <a:xfrm>
            <a:off x="1428377" y="6343674"/>
            <a:ext cx="5601594" cy="21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1D1F21"/>
                </a:solidFill>
              </a:rPr>
              <a:t>modules[moduleName] = </a:t>
            </a:r>
            <a:r>
              <a:rPr>
                <a:solidFill>
                  <a:srgbClr val="9AC9C4"/>
                </a:solidFill>
              </a:rP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namespaced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true,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...</a:t>
            </a:r>
            <a:r>
              <a:rPr>
                <a:solidFill>
                  <a:srgbClr val="1D1F21"/>
                </a:solidFill>
              </a:rPr>
              <a:t>requireModule(fileName)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" name="import camelCase from 'lodash/camelCase'…"/>
          <p:cNvSpPr txBox="1"/>
          <p:nvPr/>
        </p:nvSpPr>
        <p:spPr>
          <a:xfrm>
            <a:off x="1049411" y="1863762"/>
            <a:ext cx="10905977" cy="5359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camelCase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'lodash/camelCase'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requireModule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require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context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C2C77B"/>
                </a:solidFill>
              </a:rPr>
              <a:t>'.'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false,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3B2CA"/>
                </a:solidFill>
              </a:rPr>
              <a:t>/\.js$/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modules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 {}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requireModule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keys</a:t>
            </a:r>
            <a:r>
              <a:rPr>
                <a:solidFill>
                  <a:srgbClr val="9AC9C4"/>
                </a:solidFill>
              </a:rPr>
              <a:t>().</a:t>
            </a:r>
            <a:r>
              <a:rPr>
                <a:solidFill>
                  <a:srgbClr val="C67471"/>
                </a:solidFill>
              </a:rPr>
              <a:t>forEach</a:t>
            </a:r>
            <a:r>
              <a:rPr>
                <a:solidFill>
                  <a:srgbClr val="9AC9C4"/>
                </a:solidFill>
              </a:rPr>
              <a:t>(</a:t>
            </a:r>
            <a:r>
              <a:t>fileName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Don't register this file as a Vuex module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===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'./index.js'</a:t>
            </a:r>
            <a:r>
              <a:rPr>
                <a:solidFill>
                  <a:srgbClr val="9AC9C4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return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moduleName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67471"/>
                </a:solidFill>
              </a:rPr>
              <a:t>camelCase</a:t>
            </a:r>
            <a:r>
              <a:rPr>
                <a:solidFill>
                  <a:srgbClr val="9AC9C4"/>
                </a:solidFill>
              </a:rPr>
              <a:t>(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    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C67471"/>
                </a:solidFill>
              </a:rPr>
              <a:t>replace</a:t>
            </a:r>
            <a:r>
              <a:rPr>
                <a:solidFill>
                  <a:srgbClr val="9AC9C4"/>
                </a:solidFill>
              </a:rPr>
              <a:t>(</a:t>
            </a:r>
            <a:r>
              <a:t>/(\.\/|\.js)/g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2C77B"/>
                </a:solidFill>
              </a:rPr>
              <a:t>''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  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modules</a:t>
            </a:r>
            <a:r>
              <a:rPr>
                <a:solidFill>
                  <a:srgbClr val="9AC9C4"/>
                </a:solidFill>
              </a:rPr>
              <a:t>[</a:t>
            </a:r>
            <a:r>
              <a:rPr>
                <a:solidFill>
                  <a:srgbClr val="D0D2D1"/>
                </a:solidFill>
              </a:rPr>
              <a:t>moduleName</a:t>
            </a:r>
            <a:r>
              <a:rPr>
                <a:solidFill>
                  <a:srgbClr val="9AC9C4"/>
                </a:solidFill>
              </a:rPr>
              <a:t>] =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" name="})…"/>
          <p:cNvSpPr txBox="1"/>
          <p:nvPr/>
        </p:nvSpPr>
        <p:spPr>
          <a:xfrm>
            <a:off x="1042342" y="7994674"/>
            <a:ext cx="4138316" cy="12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modules</a:t>
            </a:r>
          </a:p>
        </p:txBody>
      </p:sp>
      <p:sp>
        <p:nvSpPr>
          <p:cNvPr id="212" name="requireModule(fileName)"/>
          <p:cNvSpPr txBox="1"/>
          <p:nvPr/>
        </p:nvSpPr>
        <p:spPr>
          <a:xfrm>
            <a:off x="2332632" y="7156474"/>
            <a:ext cx="4321226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6747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requireModule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fileName</a:t>
            </a:r>
            <a:r>
              <a:rPr>
                <a:solidFill>
                  <a:srgbClr val="9AC9C4"/>
                </a:solidFill>
              </a:rPr>
              <a:t>)</a:t>
            </a:r>
          </a:p>
        </p:txBody>
      </p:sp>
      <p:sp>
        <p:nvSpPr>
          <p:cNvPr id="213" name="Module Registration"/>
          <p:cNvSpPr txBox="1"/>
          <p:nvPr/>
        </p:nvSpPr>
        <p:spPr>
          <a:xfrm>
            <a:off x="1483613" y="431800"/>
            <a:ext cx="10037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Module Registration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g156.jpg" descr="img1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8356" y="-38100"/>
            <a:ext cx="14748387" cy="9829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Me"/>
          <p:cNvSpPr txBox="1"/>
          <p:nvPr>
            <p:ph type="ctrTitle"/>
          </p:nvPr>
        </p:nvSpPr>
        <p:spPr>
          <a:xfrm>
            <a:off x="2343944" y="165100"/>
            <a:ext cx="8783787" cy="12855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Me</a:t>
            </a:r>
          </a:p>
        </p:txBody>
      </p:sp>
      <p:sp>
        <p:nvSpPr>
          <p:cNvPr id="124" name="Hi!"/>
          <p:cNvSpPr/>
          <p:nvPr/>
        </p:nvSpPr>
        <p:spPr>
          <a:xfrm>
            <a:off x="6426200" y="1828800"/>
            <a:ext cx="831850" cy="812800"/>
          </a:xfrm>
          <a:prstGeom prst="wedgeEllipseCallout">
            <a:avLst>
              <a:gd name="adj1" fmla="val -48779"/>
              <a:gd name="adj2" fmla="val 70000"/>
            </a:avLst>
          </a:prstGeom>
          <a:solidFill>
            <a:srgbClr val="434343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1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mport auth from './modules/auth'…"/>
          <p:cNvSpPr txBox="1"/>
          <p:nvPr/>
        </p:nvSpPr>
        <p:spPr>
          <a:xfrm>
            <a:off x="2604145" y="2921024"/>
            <a:ext cx="7796511" cy="5359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auth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'./modules/auth'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posts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'./modules/posts'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comments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'./modules/comments'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...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 new Vuex.Store({</a:t>
            </a: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1D1F21"/>
                </a:solidFill>
              </a:rPr>
              <a:t>  modules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auth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posts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comments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...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16" name="export default new Vuex.Store({…"/>
          <p:cNvSpPr txBox="1"/>
          <p:nvPr/>
        </p:nvSpPr>
        <p:spPr>
          <a:xfrm>
            <a:off x="2604293" y="4953037"/>
            <a:ext cx="5967414" cy="88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 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Vuex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Store</a:t>
            </a:r>
            <a:r>
              <a:rPr>
                <a:solidFill>
                  <a:srgbClr val="9AC9C4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modules</a:t>
            </a:r>
          </a:p>
        </p:txBody>
      </p:sp>
      <p:sp>
        <p:nvSpPr>
          <p:cNvPr id="217" name="Module Registration"/>
          <p:cNvSpPr txBox="1"/>
          <p:nvPr/>
        </p:nvSpPr>
        <p:spPr>
          <a:xfrm>
            <a:off x="1483613" y="431800"/>
            <a:ext cx="10037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Module Registration</a:t>
            </a:r>
          </a:p>
        </p:txBody>
      </p:sp>
      <p:sp>
        <p:nvSpPr>
          <p:cNvPr id="218" name="})"/>
          <p:cNvSpPr txBox="1"/>
          <p:nvPr/>
        </p:nvSpPr>
        <p:spPr>
          <a:xfrm>
            <a:off x="2604740" y="7797824"/>
            <a:ext cx="48012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})</a:t>
            </a:r>
          </a:p>
        </p:txBody>
      </p:sp>
      <p:sp>
        <p:nvSpPr>
          <p:cNvPr id="219" name="Say goodbye!"/>
          <p:cNvSpPr txBox="1"/>
          <p:nvPr/>
        </p:nvSpPr>
        <p:spPr>
          <a:xfrm rot="21015842">
            <a:off x="6977459" y="6833248"/>
            <a:ext cx="3139282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Say goodbye!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export default new Vuex.Store({…"/>
          <p:cNvSpPr txBox="1"/>
          <p:nvPr/>
        </p:nvSpPr>
        <p:spPr>
          <a:xfrm>
            <a:off x="3518693" y="4787937"/>
            <a:ext cx="5967414" cy="88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export default 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Vuex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Store</a:t>
            </a:r>
            <a:r>
              <a:rPr>
                <a:solidFill>
                  <a:srgbClr val="9AC9C4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modules</a:t>
            </a:r>
          </a:p>
        </p:txBody>
      </p:sp>
      <p:sp>
        <p:nvSpPr>
          <p:cNvPr id="222" name="Module Registration"/>
          <p:cNvSpPr txBox="1"/>
          <p:nvPr/>
        </p:nvSpPr>
        <p:spPr>
          <a:xfrm>
            <a:off x="1483613" y="431800"/>
            <a:ext cx="10037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Module Registration</a:t>
            </a:r>
          </a:p>
        </p:txBody>
      </p:sp>
      <p:sp>
        <p:nvSpPr>
          <p:cNvPr id="223" name="})"/>
          <p:cNvSpPr txBox="1"/>
          <p:nvPr/>
        </p:nvSpPr>
        <p:spPr>
          <a:xfrm>
            <a:off x="3519140" y="5600724"/>
            <a:ext cx="48012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})</a:t>
            </a:r>
          </a:p>
        </p:txBody>
      </p:sp>
      <p:sp>
        <p:nvSpPr>
          <p:cNvPr id="224" name="import modules from './modules'"/>
          <p:cNvSpPr txBox="1"/>
          <p:nvPr/>
        </p:nvSpPr>
        <p:spPr>
          <a:xfrm>
            <a:off x="3518693" y="3975124"/>
            <a:ext cx="5967414" cy="888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modules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from</a:t>
            </a:r>
            <a:r>
              <a:rPr>
                <a:solidFill>
                  <a:srgbClr val="000000"/>
                </a:solidFill>
              </a:rPr>
              <a:t> </a:t>
            </a:r>
            <a:r>
              <a:t>'./modules'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ecrets"/>
          <p:cNvSpPr txBox="1"/>
          <p:nvPr/>
        </p:nvSpPr>
        <p:spPr>
          <a:xfrm>
            <a:off x="4632705" y="673100"/>
            <a:ext cx="373938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Secrets</a:t>
            </a:r>
          </a:p>
        </p:txBody>
      </p:sp>
      <p:sp>
        <p:nvSpPr>
          <p:cNvPr id="227" name="Radical Tweaks"/>
          <p:cNvSpPr txBox="1"/>
          <p:nvPr/>
        </p:nvSpPr>
        <p:spPr>
          <a:xfrm>
            <a:off x="3808759" y="5053248"/>
            <a:ext cx="5387282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Radical Tweaks</a:t>
            </a:r>
          </a:p>
        </p:txBody>
      </p:sp>
      <p:sp>
        <p:nvSpPr>
          <p:cNvPr id="228" name="Unlocked Possibilities"/>
          <p:cNvSpPr txBox="1"/>
          <p:nvPr/>
        </p:nvSpPr>
        <p:spPr>
          <a:xfrm>
            <a:off x="2791147" y="6736674"/>
            <a:ext cx="7422506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Unlocked Possibilities</a:t>
            </a:r>
          </a:p>
        </p:txBody>
      </p:sp>
      <p:sp>
        <p:nvSpPr>
          <p:cNvPr id="229" name="Radical Tweak"/>
          <p:cNvSpPr txBox="1"/>
          <p:nvPr/>
        </p:nvSpPr>
        <p:spPr>
          <a:xfrm>
            <a:off x="3798255" y="5053248"/>
            <a:ext cx="5078091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Radical Tweak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2726320" y="3369822"/>
            <a:ext cx="7552160" cy="1094904"/>
            <a:chOff x="0" y="0"/>
            <a:chExt cx="7552159" cy="1094903"/>
          </a:xfrm>
        </p:grpSpPr>
        <p:sp>
          <p:nvSpPr>
            <p:cNvPr id="230" name="Productivity Boosts"/>
            <p:cNvSpPr txBox="1"/>
            <p:nvPr/>
          </p:nvSpPr>
          <p:spPr>
            <a:xfrm>
              <a:off x="1033040" y="-1"/>
              <a:ext cx="6519120" cy="1094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Productivity Boosts</a:t>
              </a:r>
            </a:p>
          </p:txBody>
        </p:sp>
        <p:pic>
          <p:nvPicPr>
            <p:cNvPr id="231" name="check-mark-8-xxl.png" descr="check-mark-8-xxl.png"/>
            <p:cNvPicPr>
              <a:picLocks noChangeAspect="1"/>
            </p:cNvPicPr>
            <p:nvPr/>
          </p:nvPicPr>
          <p:blipFill>
            <a:blip r:embed="rId2">
              <a:alphaModFix amt="60220"/>
              <a:extLst/>
            </a:blip>
            <a:stretch>
              <a:fillRect/>
            </a:stretch>
          </p:blipFill>
          <p:spPr>
            <a:xfrm>
              <a:off x="0" y="201128"/>
              <a:ext cx="692647" cy="692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adical Tweak"/>
          <p:cNvSpPr txBox="1"/>
          <p:nvPr/>
        </p:nvSpPr>
        <p:spPr>
          <a:xfrm>
            <a:off x="2024379" y="4241800"/>
            <a:ext cx="724458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Radical Tweak</a:t>
            </a:r>
          </a:p>
        </p:txBody>
      </p:sp>
      <p:sp>
        <p:nvSpPr>
          <p:cNvPr id="235" name="#1"/>
          <p:cNvSpPr txBox="1"/>
          <p:nvPr/>
        </p:nvSpPr>
        <p:spPr>
          <a:xfrm>
            <a:off x="9609327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setData() {…"/>
          <p:cNvSpPr txBox="1"/>
          <p:nvPr/>
        </p:nvSpPr>
        <p:spPr>
          <a:xfrm>
            <a:off x="1288603" y="6191268"/>
            <a:ext cx="5601594" cy="230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resetData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AC9C4"/>
                </a:solidFill>
              </a:rPr>
              <a:t>this.</a:t>
            </a:r>
            <a:r>
              <a:t>loading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false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this.</a:t>
            </a:r>
            <a:r>
              <a:rPr>
                <a:solidFill>
                  <a:srgbClr val="D0D2D1"/>
                </a:solidFill>
              </a:rPr>
              <a:t>error</a:t>
            </a:r>
            <a:r>
              <a:rPr>
                <a:solidFill>
                  <a:srgbClr val="000000"/>
                </a:solidFill>
              </a:rPr>
              <a:t> </a:t>
            </a:r>
            <a: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null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this.</a:t>
            </a:r>
            <a:r>
              <a:rPr>
                <a:solidFill>
                  <a:srgbClr val="D0D2D1"/>
                </a:solidFill>
              </a:rPr>
              <a:t>post</a:t>
            </a:r>
            <a:r>
              <a:rPr>
                <a:solidFill>
                  <a:srgbClr val="000000"/>
                </a:solidFill>
              </a:rPr>
              <a:t> </a:t>
            </a:r>
            <a: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null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this.getPost(this.$route.params.id)</a:t>
            </a: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},</a:t>
            </a:r>
          </a:p>
        </p:txBody>
      </p:sp>
      <p:sp>
        <p:nvSpPr>
          <p:cNvPr id="238" name="Cleaner Views"/>
          <p:cNvSpPr txBox="1"/>
          <p:nvPr/>
        </p:nvSpPr>
        <p:spPr>
          <a:xfrm>
            <a:off x="502943" y="165099"/>
            <a:ext cx="1199891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Cleaner Views</a:t>
            </a:r>
          </a:p>
        </p:txBody>
      </p:sp>
      <p:sp>
        <p:nvSpPr>
          <p:cNvPr id="239" name="data() {…"/>
          <p:cNvSpPr txBox="1"/>
          <p:nvPr/>
        </p:nvSpPr>
        <p:spPr>
          <a:xfrm>
            <a:off x="1301154" y="1758968"/>
            <a:ext cx="2857948" cy="230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loading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false,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error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null,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post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null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</a:p>
        </p:txBody>
      </p:sp>
      <p:sp>
        <p:nvSpPr>
          <p:cNvPr id="240" name="this.getPost(this.$route.params.id)"/>
          <p:cNvSpPr txBox="1"/>
          <p:nvPr/>
        </p:nvSpPr>
        <p:spPr>
          <a:xfrm>
            <a:off x="1834759" y="7461268"/>
            <a:ext cx="4915682" cy="4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this.</a:t>
            </a:r>
            <a:r>
              <a:t>getPost</a:t>
            </a:r>
            <a:r>
              <a:rPr>
                <a:solidFill>
                  <a:srgbClr val="9AC9C4"/>
                </a:solidFill>
              </a:rPr>
              <a:t>(this.$</a:t>
            </a:r>
            <a:r>
              <a:rPr>
                <a:solidFill>
                  <a:srgbClr val="D0D2D1"/>
                </a:solidFill>
              </a:rPr>
              <a:t>route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0D2D1"/>
                </a:solidFill>
              </a:rPr>
              <a:t>params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0D2D1"/>
                </a:solidFill>
              </a:rPr>
              <a:t>id</a:t>
            </a:r>
            <a:r>
              <a:rPr>
                <a:solidFill>
                  <a:srgbClr val="9AC9C4"/>
                </a:solidFill>
              </a:rPr>
              <a:t>)</a:t>
            </a:r>
          </a:p>
        </p:txBody>
      </p:sp>
      <p:sp>
        <p:nvSpPr>
          <p:cNvPr id="241" name="watch: {…"/>
          <p:cNvSpPr txBox="1"/>
          <p:nvPr/>
        </p:nvSpPr>
        <p:spPr>
          <a:xfrm>
            <a:off x="1296379" y="3962418"/>
            <a:ext cx="3681042" cy="198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watch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'$route'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handler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2C77B"/>
                </a:solidFill>
              </a:rPr>
              <a:t>'resetData'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immediate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true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</a:p>
        </p:txBody>
      </p:sp>
      <p:sp>
        <p:nvSpPr>
          <p:cNvPr id="242" name="getPost(postId) {…"/>
          <p:cNvSpPr txBox="1"/>
          <p:nvPr/>
        </p:nvSpPr>
        <p:spPr>
          <a:xfrm>
            <a:off x="1301154" y="8089918"/>
            <a:ext cx="2857948" cy="1352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getPost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postId</a:t>
            </a:r>
            <a:r>
              <a:rPr>
                <a:solidFill>
                  <a:srgbClr val="9AC9C4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...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43" name="methods: {"/>
          <p:cNvSpPr txBox="1"/>
          <p:nvPr/>
        </p:nvSpPr>
        <p:spPr>
          <a:xfrm>
            <a:off x="1301638" y="5876943"/>
            <a:ext cx="1486124" cy="4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methods</a:t>
            </a:r>
            <a:r>
              <a:rPr>
                <a:solidFill>
                  <a:srgbClr val="9AC9C4"/>
                </a:solidFill>
              </a:rPr>
              <a:t>: {</a:t>
            </a:r>
          </a:p>
        </p:txBody>
      </p:sp>
      <p:sp>
        <p:nvSpPr>
          <p:cNvPr id="244" name="So much setup!"/>
          <p:cNvSpPr txBox="1"/>
          <p:nvPr/>
        </p:nvSpPr>
        <p:spPr>
          <a:xfrm>
            <a:off x="7566056" y="4725048"/>
            <a:ext cx="3359089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So much setup!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reated () {…"/>
          <p:cNvSpPr txBox="1"/>
          <p:nvPr/>
        </p:nvSpPr>
        <p:spPr>
          <a:xfrm>
            <a:off x="3965450" y="4619662"/>
            <a:ext cx="5327230" cy="1035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created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1D1F21"/>
                </a:solidFill>
              </a:rPr>
              <a:t>this.getPost(this.$route.params.id)</a:t>
            </a:r>
            <a:endParaRPr>
              <a:solidFill>
                <a:srgbClr val="1D1F21"/>
              </a:solidFill>
            </a:endParaR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</a:p>
        </p:txBody>
      </p:sp>
      <p:sp>
        <p:nvSpPr>
          <p:cNvPr id="247" name="data() {…"/>
          <p:cNvSpPr txBox="1"/>
          <p:nvPr/>
        </p:nvSpPr>
        <p:spPr>
          <a:xfrm>
            <a:off x="3968154" y="2359052"/>
            <a:ext cx="2857948" cy="230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loading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false,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error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null,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post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null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</a:p>
        </p:txBody>
      </p:sp>
      <p:sp>
        <p:nvSpPr>
          <p:cNvPr id="248" name="this.getPost(this.$route.params.id)"/>
          <p:cNvSpPr txBox="1"/>
          <p:nvPr/>
        </p:nvSpPr>
        <p:spPr>
          <a:xfrm>
            <a:off x="4247424" y="4937162"/>
            <a:ext cx="4915682" cy="4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this.</a:t>
            </a:r>
            <a:r>
              <a:t>getPost</a:t>
            </a:r>
            <a:r>
              <a:rPr>
                <a:solidFill>
                  <a:srgbClr val="9AC9C4"/>
                </a:solidFill>
              </a:rPr>
              <a:t>(this.$</a:t>
            </a:r>
            <a:r>
              <a:rPr>
                <a:solidFill>
                  <a:srgbClr val="D0D2D1"/>
                </a:solidFill>
              </a:rPr>
              <a:t>route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0D2D1"/>
                </a:solidFill>
              </a:rPr>
              <a:t>params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0D2D1"/>
                </a:solidFill>
              </a:rPr>
              <a:t>id</a:t>
            </a:r>
            <a:r>
              <a:rPr>
                <a:solidFill>
                  <a:srgbClr val="9AC9C4"/>
                </a:solidFill>
              </a:rPr>
              <a:t>)</a:t>
            </a:r>
          </a:p>
        </p:txBody>
      </p:sp>
      <p:sp>
        <p:nvSpPr>
          <p:cNvPr id="249" name="getPost(postId) {…"/>
          <p:cNvSpPr txBox="1"/>
          <p:nvPr/>
        </p:nvSpPr>
        <p:spPr>
          <a:xfrm>
            <a:off x="3968154" y="5984902"/>
            <a:ext cx="2857948" cy="1352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getPost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postId</a:t>
            </a:r>
            <a:r>
              <a:rPr>
                <a:solidFill>
                  <a:srgbClr val="9AC9C4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...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  <a:p>
            <a:pPr algn="l" defTabSz="457200">
              <a:defRPr sz="18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250" name="methods: {"/>
          <p:cNvSpPr txBox="1"/>
          <p:nvPr/>
        </p:nvSpPr>
        <p:spPr>
          <a:xfrm>
            <a:off x="3968638" y="5610271"/>
            <a:ext cx="1486124" cy="4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methods</a:t>
            </a:r>
            <a:r>
              <a:rPr>
                <a:solidFill>
                  <a:srgbClr val="9AC9C4"/>
                </a:solidFill>
              </a:rPr>
              <a:t>: {</a:t>
            </a:r>
          </a:p>
        </p:txBody>
      </p:sp>
      <p:sp>
        <p:nvSpPr>
          <p:cNvPr id="251" name="&lt;router-view :key=&quot;$route.fullPath&quot;&gt;&lt;/router-view&gt;"/>
          <p:cNvSpPr txBox="1"/>
          <p:nvPr/>
        </p:nvSpPr>
        <p:spPr>
          <a:xfrm>
            <a:off x="1781050" y="8083568"/>
            <a:ext cx="9442700" cy="88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&lt;router-view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:</a:t>
            </a:r>
            <a:r>
              <a:rPr>
                <a:solidFill>
                  <a:srgbClr val="C0A7C7"/>
                </a:solidFill>
              </a:rPr>
              <a:t>key</a:t>
            </a:r>
            <a:r>
              <a:rPr>
                <a:solidFill>
                  <a:srgbClr val="D0D2D1"/>
                </a:solidFill>
              </a:rPr>
              <a:t>=</a:t>
            </a:r>
            <a:r>
              <a:t>"$route.fullPath"</a:t>
            </a:r>
            <a:r>
              <a:rPr>
                <a:solidFill>
                  <a:srgbClr val="DC7F7F"/>
                </a:solidFill>
              </a:rPr>
              <a:t>&gt;&lt;/router-view&gt;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2" name="Cleaner Views"/>
          <p:cNvSpPr txBox="1"/>
          <p:nvPr/>
        </p:nvSpPr>
        <p:spPr>
          <a:xfrm>
            <a:off x="502943" y="165099"/>
            <a:ext cx="1199891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Cleaner Views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7" dur="indefinite" fill="hold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adical Tweak"/>
          <p:cNvSpPr txBox="1"/>
          <p:nvPr/>
        </p:nvSpPr>
        <p:spPr>
          <a:xfrm>
            <a:off x="2024379" y="4241800"/>
            <a:ext cx="724458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Radical Tweak</a:t>
            </a:r>
          </a:p>
        </p:txBody>
      </p:sp>
      <p:sp>
        <p:nvSpPr>
          <p:cNvPr id="255" name="#2"/>
          <p:cNvSpPr txBox="1"/>
          <p:nvPr/>
        </p:nvSpPr>
        <p:spPr>
          <a:xfrm>
            <a:off x="9609327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  <p:sp>
        <p:nvSpPr>
          <p:cNvPr id="258" name="&lt;input…"/>
          <p:cNvSpPr txBox="1"/>
          <p:nvPr/>
        </p:nvSpPr>
        <p:spPr>
          <a:xfrm>
            <a:off x="1963960" y="3562387"/>
            <a:ext cx="9076880" cy="170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:</a:t>
            </a:r>
            <a:r>
              <a:rPr>
                <a:solidFill>
                  <a:srgbClr val="C0A7C7"/>
                </a:solidFill>
              </a:rPr>
              <a:t>value</a:t>
            </a:r>
            <a:r>
              <a:rPr>
                <a:solidFill>
                  <a:srgbClr val="D0D2D1"/>
                </a:solidFill>
              </a:rPr>
              <a:t>=</a:t>
            </a:r>
            <a:r>
              <a:t>"value"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@</a:t>
            </a:r>
            <a:r>
              <a:rPr>
                <a:solidFill>
                  <a:srgbClr val="C0A7C7"/>
                </a:solidFill>
              </a:rPr>
              <a:t>input</a:t>
            </a:r>
            <a:r>
              <a:rPr>
                <a:solidFill>
                  <a:srgbClr val="D0D2D1"/>
                </a:solidFill>
              </a:rPr>
              <a:t>=</a:t>
            </a:r>
            <a:r>
              <a:t>"$emit('input', $event.target.value)"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sp>
        <p:nvSpPr>
          <p:cNvPr id="259" name="&lt;BaseInput @focus.native=&quot;doSomething&quot;&gt;"/>
          <p:cNvSpPr txBox="1"/>
          <p:nvPr/>
        </p:nvSpPr>
        <p:spPr>
          <a:xfrm>
            <a:off x="2738809" y="7442224"/>
            <a:ext cx="7247782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focus</a:t>
            </a:r>
            <a:r>
              <a:rPr>
                <a:solidFill>
                  <a:srgbClr val="D0D2D1"/>
                </a:solidFill>
              </a:rPr>
              <a:t>.</a:t>
            </a:r>
            <a:r>
              <a:rPr>
                <a:solidFill>
                  <a:srgbClr val="C0A7C7"/>
                </a:solidFill>
              </a:rPr>
              <a:t>native</a:t>
            </a:r>
            <a:r>
              <a:rPr>
                <a:solidFill>
                  <a:srgbClr val="D0D2D1"/>
                </a:solidFill>
              </a:rPr>
              <a:t>=</a:t>
            </a:r>
            <a:r>
              <a:t>"doSomething"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sp>
        <p:nvSpPr>
          <p:cNvPr id="260" name="&lt;template&gt;"/>
          <p:cNvSpPr txBox="1"/>
          <p:nvPr/>
        </p:nvSpPr>
        <p:spPr>
          <a:xfrm>
            <a:off x="2012801" y="3155987"/>
            <a:ext cx="1943398" cy="48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&lt;template&gt;</a:t>
            </a:r>
          </a:p>
        </p:txBody>
      </p:sp>
      <p:sp>
        <p:nvSpPr>
          <p:cNvPr id="261" name="&lt;/template&gt;"/>
          <p:cNvSpPr txBox="1"/>
          <p:nvPr/>
        </p:nvSpPr>
        <p:spPr>
          <a:xfrm>
            <a:off x="2010246" y="5175287"/>
            <a:ext cx="2126308" cy="48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&lt;/template&gt;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7" dur="indefinite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&lt;label&gt;…"/>
          <p:cNvSpPr txBox="1"/>
          <p:nvPr/>
        </p:nvSpPr>
        <p:spPr>
          <a:xfrm>
            <a:off x="1971550" y="2743224"/>
            <a:ext cx="9442699" cy="292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&lt;label&gt;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{{ label }}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1D1F21"/>
                </a:solidFill>
              </a:rPr>
              <a:t>&lt;input</a:t>
            </a:r>
            <a:endParaRPr>
              <a:solidFill>
                <a:srgbClr val="1D1F21"/>
              </a:solidFill>
            </a:endParaRP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:value="value"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@input="$emit('input', $event.target.value)"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&gt;</a:t>
            </a: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&lt;/label&gt;</a:t>
            </a:r>
          </a:p>
        </p:txBody>
      </p:sp>
      <p:sp>
        <p:nvSpPr>
          <p:cNvPr id="264" name="&lt;input…"/>
          <p:cNvSpPr txBox="1"/>
          <p:nvPr/>
        </p:nvSpPr>
        <p:spPr>
          <a:xfrm>
            <a:off x="2357660" y="3562387"/>
            <a:ext cx="9076880" cy="170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&lt;input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:</a:t>
            </a:r>
            <a:r>
              <a:rPr>
                <a:solidFill>
                  <a:srgbClr val="C0A7C7"/>
                </a:solidFill>
              </a:rPr>
              <a:t>value</a:t>
            </a:r>
            <a:r>
              <a:rPr>
                <a:solidFill>
                  <a:srgbClr val="D0D2D1"/>
                </a:solidFill>
              </a:rPr>
              <a:t>=</a:t>
            </a:r>
            <a:r>
              <a:t>"value"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@</a:t>
            </a:r>
            <a:r>
              <a:rPr>
                <a:solidFill>
                  <a:srgbClr val="C0A7C7"/>
                </a:solidFill>
              </a:rPr>
              <a:t>input</a:t>
            </a:r>
            <a:r>
              <a:rPr>
                <a:solidFill>
                  <a:srgbClr val="D0D2D1"/>
                </a:solidFill>
              </a:rPr>
              <a:t>=</a:t>
            </a:r>
            <a:r>
              <a:t>"$emit('input', $event.target.value)"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sp>
        <p:nvSpPr>
          <p:cNvPr id="265" name="&lt;template&gt;"/>
          <p:cNvSpPr txBox="1"/>
          <p:nvPr/>
        </p:nvSpPr>
        <p:spPr>
          <a:xfrm>
            <a:off x="2012801" y="2343187"/>
            <a:ext cx="1943398" cy="48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&lt;template&gt;</a:t>
            </a:r>
          </a:p>
        </p:txBody>
      </p:sp>
      <p:sp>
        <p:nvSpPr>
          <p:cNvPr id="266" name="&lt;/template&gt;"/>
          <p:cNvSpPr txBox="1"/>
          <p:nvPr/>
        </p:nvSpPr>
        <p:spPr>
          <a:xfrm>
            <a:off x="2010246" y="5556287"/>
            <a:ext cx="2126308" cy="48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&lt;/template&gt;</a:t>
            </a:r>
          </a:p>
        </p:txBody>
      </p:sp>
      <p:sp>
        <p:nvSpPr>
          <p:cNvPr id="267" name="&lt;BaseInput @focus.native=&quot;doSomething&quot;&gt;"/>
          <p:cNvSpPr txBox="1"/>
          <p:nvPr/>
        </p:nvSpPr>
        <p:spPr>
          <a:xfrm>
            <a:off x="2738809" y="7442224"/>
            <a:ext cx="7247782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focus</a:t>
            </a:r>
            <a:r>
              <a:rPr>
                <a:solidFill>
                  <a:srgbClr val="D0D2D1"/>
                </a:solidFill>
              </a:rPr>
              <a:t>.</a:t>
            </a:r>
            <a:r>
              <a:rPr>
                <a:solidFill>
                  <a:srgbClr val="C0A7C7"/>
                </a:solidFill>
              </a:rPr>
              <a:t>native</a:t>
            </a:r>
            <a:r>
              <a:rPr>
                <a:solidFill>
                  <a:srgbClr val="D0D2D1"/>
                </a:solidFill>
              </a:rPr>
              <a:t>=</a:t>
            </a:r>
            <a:r>
              <a:t>"doSomething"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pic>
        <p:nvPicPr>
          <p:cNvPr id="268" name="error-3-xxl.png" descr="error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2638" y="7213624"/>
            <a:ext cx="953794" cy="953794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"/>
          <p:cNvGrpSpPr/>
          <p:nvPr/>
        </p:nvGrpSpPr>
        <p:grpSpPr>
          <a:xfrm>
            <a:off x="282450" y="2381274"/>
            <a:ext cx="12507914" cy="3962176"/>
            <a:chOff x="0" y="0"/>
            <a:chExt cx="12507912" cy="3962174"/>
          </a:xfrm>
        </p:grpSpPr>
        <p:sp>
          <p:nvSpPr>
            <p:cNvPr id="271" name="&lt;label&gt;…"/>
            <p:cNvSpPr txBox="1"/>
            <p:nvPr/>
          </p:nvSpPr>
          <p:spPr>
            <a:xfrm>
              <a:off x="0" y="400037"/>
              <a:ext cx="9442699" cy="2920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&lt;label&gt;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{{ label }}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1D1F21"/>
                  </a:solidFill>
                </a:rPr>
                <a:t>&lt;input</a:t>
              </a:r>
              <a:endParaRPr>
                <a:solidFill>
                  <a:srgbClr val="1D1F21"/>
                </a:solidFill>
              </a:endParaRP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:value="value"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@input="$emit('input', $event.target.value)"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&gt;</a:t>
              </a: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&lt;/label&gt;</a:t>
              </a:r>
            </a:p>
          </p:txBody>
        </p:sp>
        <p:sp>
          <p:nvSpPr>
            <p:cNvPr id="272" name="&lt;template&gt;"/>
            <p:cNvSpPr txBox="1"/>
            <p:nvPr/>
          </p:nvSpPr>
          <p:spPr>
            <a:xfrm>
              <a:off x="41250" y="0"/>
              <a:ext cx="1943399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&lt;template&gt;</a:t>
              </a:r>
            </a:p>
          </p:txBody>
        </p:sp>
        <p:sp>
          <p:nvSpPr>
            <p:cNvPr id="273" name="&lt;/template&gt;"/>
            <p:cNvSpPr txBox="1"/>
            <p:nvPr/>
          </p:nvSpPr>
          <p:spPr>
            <a:xfrm>
              <a:off x="38695" y="3213100"/>
              <a:ext cx="2126308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&lt;/template&gt;</a:t>
              </a:r>
            </a:p>
          </p:txBody>
        </p:sp>
        <p:sp>
          <p:nvSpPr>
            <p:cNvPr id="274" name="&lt;input…"/>
            <p:cNvSpPr txBox="1"/>
            <p:nvPr/>
          </p:nvSpPr>
          <p:spPr>
            <a:xfrm>
              <a:off x="444946" y="1212837"/>
              <a:ext cx="3955406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  :</a:t>
              </a:r>
              <a:r>
                <a:rPr>
                  <a:solidFill>
                    <a:srgbClr val="C0A7C7"/>
                  </a:solidFill>
                </a:rPr>
                <a:t>value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"value"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C0A7C7"/>
                  </a:solidFill>
                </a:rPr>
                <a:t>v-on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"listeners"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DC7F7F"/>
                  </a:solidFill>
                </a:rPr>
                <a:t>&gt;</a:t>
              </a:r>
            </a:p>
          </p:txBody>
        </p:sp>
        <p:sp>
          <p:nvSpPr>
            <p:cNvPr id="275" name="computed: {…"/>
            <p:cNvSpPr txBox="1"/>
            <p:nvPr/>
          </p:nvSpPr>
          <p:spPr>
            <a:xfrm>
              <a:off x="5443041" y="578722"/>
              <a:ext cx="7064872" cy="3383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computed</a:t>
              </a:r>
              <a:r>
                <a:rPr>
                  <a:solidFill>
                    <a:srgbClr val="9AC9C4"/>
                  </a:solidFill>
                </a:rPr>
                <a:t>: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93B2CA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()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return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</a:t>
              </a:r>
              <a:r>
                <a:rPr>
                  <a:solidFill>
                    <a:srgbClr val="9AC9C4"/>
                  </a:solidFill>
                </a:rPr>
                <a:t>...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input</a:t>
              </a:r>
              <a:r>
                <a:rPr>
                  <a:solidFill>
                    <a:srgbClr val="9AC9C4"/>
                  </a:solidFill>
                </a:rPr>
                <a:t>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=&gt;</a:t>
              </a:r>
              <a:r>
                <a:rPr>
                  <a:solidFill>
                    <a:srgbClr val="000000"/>
                  </a:solidFill>
                </a:rPr>
                <a:t>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rPr>
                  <a:solidFill>
                    <a:srgbClr val="93B2CA"/>
                  </a:solidFill>
                </a:rPr>
                <a:t>emit</a:t>
              </a:r>
              <a:r>
                <a:rPr>
                  <a:solidFill>
                    <a:srgbClr val="9AC9C4"/>
                  </a:solidFill>
                </a:rPr>
                <a:t>(</a:t>
              </a:r>
              <a:r>
                <a:rPr>
                  <a:solidFill>
                    <a:srgbClr val="C2C77B"/>
                  </a:solidFill>
                </a:rPr>
                <a:t>'input'</a:t>
              </a:r>
              <a:r>
                <a:rPr>
                  <a:solidFill>
                    <a:srgbClr val="9AC9C4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target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value</a:t>
              </a:r>
              <a:r>
                <a:rPr>
                  <a:solidFill>
                    <a:srgbClr val="9AC9C4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9AC9C4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</a:t>
              </a:r>
              <a:endParaRPr>
                <a:solidFill>
                  <a:srgbClr val="000000"/>
                </a:solidFill>
              </a:endParaRPr>
            </a:p>
          </p:txBody>
        </p:sp>
      </p:grpSp>
      <p:grpSp>
        <p:nvGrpSpPr>
          <p:cNvPr id="280" name="Group"/>
          <p:cNvGrpSpPr/>
          <p:nvPr/>
        </p:nvGrpSpPr>
        <p:grpSpPr>
          <a:xfrm>
            <a:off x="2281721" y="7690546"/>
            <a:ext cx="8441358" cy="541809"/>
            <a:chOff x="0" y="0"/>
            <a:chExt cx="8441357" cy="541808"/>
          </a:xfrm>
        </p:grpSpPr>
        <p:sp>
          <p:nvSpPr>
            <p:cNvPr id="277" name="&lt;BaseInput @focus"/>
            <p:cNvSpPr txBox="1"/>
            <p:nvPr/>
          </p:nvSpPr>
          <p:spPr>
            <a:xfrm>
              <a:off x="0" y="0"/>
              <a:ext cx="5022379" cy="54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800"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C7F7F"/>
                  </a:solidFill>
                </a:rPr>
                <a:t>&lt;BaseInput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D0D2D1"/>
                  </a:solidFill>
                </a:rPr>
                <a:t>@</a:t>
              </a:r>
              <a:r>
                <a:rPr>
                  <a:solidFill>
                    <a:srgbClr val="C0A7C7"/>
                  </a:solidFill>
                </a:rPr>
                <a:t>focus</a:t>
              </a:r>
              <a:r>
                <a:rPr>
                  <a:solidFill>
                    <a:srgbClr val="D0D2D1"/>
                  </a:solidFill>
                </a:rPr>
                <a:t>      </a:t>
              </a:r>
            </a:p>
          </p:txBody>
        </p:sp>
        <p:sp>
          <p:nvSpPr>
            <p:cNvPr id="278" name=".native"/>
            <p:cNvSpPr txBox="1"/>
            <p:nvPr/>
          </p:nvSpPr>
          <p:spPr>
            <a:xfrm>
              <a:off x="3625118" y="0"/>
              <a:ext cx="1608064" cy="54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800"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.</a:t>
              </a:r>
              <a:r>
                <a:rPr>
                  <a:solidFill>
                    <a:srgbClr val="C0A7C7"/>
                  </a:solidFill>
                </a:rPr>
                <a:t>native</a:t>
              </a:r>
            </a:p>
          </p:txBody>
        </p:sp>
        <p:sp>
          <p:nvSpPr>
            <p:cNvPr id="279" name="=&quot;doSomething&quot;&gt;"/>
            <p:cNvSpPr txBox="1"/>
            <p:nvPr/>
          </p:nvSpPr>
          <p:spPr>
            <a:xfrm>
              <a:off x="5126136" y="0"/>
              <a:ext cx="3315222" cy="541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2800"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=</a:t>
              </a:r>
              <a:r>
                <a:t>"</a:t>
              </a:r>
              <a:r>
                <a:t>doSomething"</a:t>
              </a:r>
              <a:r>
                <a:rPr>
                  <a:solidFill>
                    <a:srgbClr val="DC7F7F"/>
                  </a:solidFill>
                </a:rPr>
                <a:t>&gt;</a:t>
              </a:r>
            </a:p>
          </p:txBody>
        </p:sp>
      </p:grpSp>
      <p:sp>
        <p:nvSpPr>
          <p:cNvPr id="281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g156.jpg" descr="img1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561334" y="-2025764"/>
            <a:ext cx="25400001" cy="169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Me"/>
          <p:cNvSpPr txBox="1"/>
          <p:nvPr>
            <p:ph type="ctrTitle"/>
          </p:nvPr>
        </p:nvSpPr>
        <p:spPr>
          <a:xfrm>
            <a:off x="2343944" y="165100"/>
            <a:ext cx="8783787" cy="12855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Me</a:t>
            </a:r>
          </a:p>
        </p:txBody>
      </p:sp>
      <p:sp>
        <p:nvSpPr>
          <p:cNvPr id="128" name="Hi!"/>
          <p:cNvSpPr/>
          <p:nvPr/>
        </p:nvSpPr>
        <p:spPr>
          <a:xfrm>
            <a:off x="6426200" y="1828800"/>
            <a:ext cx="831850" cy="812800"/>
          </a:xfrm>
          <a:prstGeom prst="wedgeEllipseCallout">
            <a:avLst>
              <a:gd name="adj1" fmla="val -48779"/>
              <a:gd name="adj2" fmla="val 70000"/>
            </a:avLst>
          </a:prstGeom>
          <a:solidFill>
            <a:srgbClr val="434343">
              <a:alpha val="5477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Hi!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&lt;BaseInput @focus"/>
          <p:cNvSpPr txBox="1"/>
          <p:nvPr/>
        </p:nvSpPr>
        <p:spPr>
          <a:xfrm>
            <a:off x="2281721" y="7690546"/>
            <a:ext cx="5022379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focus</a:t>
            </a:r>
            <a:r>
              <a:rPr>
                <a:solidFill>
                  <a:srgbClr val="D0D2D1"/>
                </a:solidFill>
              </a:rPr>
              <a:t>      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282450" y="2381274"/>
            <a:ext cx="12507914" cy="3962176"/>
            <a:chOff x="0" y="0"/>
            <a:chExt cx="12507912" cy="3962174"/>
          </a:xfrm>
        </p:grpSpPr>
        <p:sp>
          <p:nvSpPr>
            <p:cNvPr id="284" name="&lt;label&gt;…"/>
            <p:cNvSpPr txBox="1"/>
            <p:nvPr/>
          </p:nvSpPr>
          <p:spPr>
            <a:xfrm>
              <a:off x="0" y="400037"/>
              <a:ext cx="9442699" cy="2920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&lt;label&gt;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{{ label }}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1D1F21"/>
                  </a:solidFill>
                </a:rPr>
                <a:t>&lt;input</a:t>
              </a:r>
              <a:endParaRPr>
                <a:solidFill>
                  <a:srgbClr val="1D1F21"/>
                </a:solidFill>
              </a:endParaRP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:value="value"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@input="$emit('input', $event.target.value)"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&gt;</a:t>
              </a: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&lt;/label&gt;</a:t>
              </a:r>
            </a:p>
          </p:txBody>
        </p:sp>
        <p:sp>
          <p:nvSpPr>
            <p:cNvPr id="285" name="&lt;template&gt;"/>
            <p:cNvSpPr txBox="1"/>
            <p:nvPr/>
          </p:nvSpPr>
          <p:spPr>
            <a:xfrm>
              <a:off x="41250" y="0"/>
              <a:ext cx="1943399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&lt;template&gt;</a:t>
              </a:r>
            </a:p>
          </p:txBody>
        </p:sp>
        <p:sp>
          <p:nvSpPr>
            <p:cNvPr id="286" name="&lt;/template&gt;"/>
            <p:cNvSpPr txBox="1"/>
            <p:nvPr/>
          </p:nvSpPr>
          <p:spPr>
            <a:xfrm>
              <a:off x="38695" y="3213100"/>
              <a:ext cx="2126308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&lt;/template&gt;</a:t>
              </a:r>
            </a:p>
          </p:txBody>
        </p:sp>
        <p:sp>
          <p:nvSpPr>
            <p:cNvPr id="287" name="&lt;input…"/>
            <p:cNvSpPr txBox="1"/>
            <p:nvPr/>
          </p:nvSpPr>
          <p:spPr>
            <a:xfrm>
              <a:off x="444946" y="1212837"/>
              <a:ext cx="3955406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  :</a:t>
              </a:r>
              <a:r>
                <a:rPr>
                  <a:solidFill>
                    <a:srgbClr val="C0A7C7"/>
                  </a:solidFill>
                </a:rPr>
                <a:t>value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"value"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C0A7C7"/>
                  </a:solidFill>
                </a:rPr>
                <a:t>v-on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"listeners"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DC7F7F"/>
                  </a:solidFill>
                </a:rPr>
                <a:t>&gt;</a:t>
              </a:r>
            </a:p>
          </p:txBody>
        </p:sp>
        <p:sp>
          <p:nvSpPr>
            <p:cNvPr id="288" name="computed: {…"/>
            <p:cNvSpPr txBox="1"/>
            <p:nvPr/>
          </p:nvSpPr>
          <p:spPr>
            <a:xfrm>
              <a:off x="5443041" y="578722"/>
              <a:ext cx="7064872" cy="3383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computed</a:t>
              </a:r>
              <a:r>
                <a:rPr>
                  <a:solidFill>
                    <a:srgbClr val="9AC9C4"/>
                  </a:solidFill>
                </a:rPr>
                <a:t>: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93B2CA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()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return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</a:t>
              </a:r>
              <a:r>
                <a:rPr>
                  <a:solidFill>
                    <a:srgbClr val="9AC9C4"/>
                  </a:solidFill>
                </a:rPr>
                <a:t>...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input</a:t>
              </a:r>
              <a:r>
                <a:rPr>
                  <a:solidFill>
                    <a:srgbClr val="9AC9C4"/>
                  </a:solidFill>
                </a:rPr>
                <a:t>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=&gt;</a:t>
              </a:r>
              <a:r>
                <a:rPr>
                  <a:solidFill>
                    <a:srgbClr val="000000"/>
                  </a:solidFill>
                </a:rPr>
                <a:t>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rPr>
                  <a:solidFill>
                    <a:srgbClr val="93B2CA"/>
                  </a:solidFill>
                </a:rPr>
                <a:t>emit</a:t>
              </a:r>
              <a:r>
                <a:rPr>
                  <a:solidFill>
                    <a:srgbClr val="9AC9C4"/>
                  </a:solidFill>
                </a:rPr>
                <a:t>(</a:t>
              </a:r>
              <a:r>
                <a:rPr>
                  <a:solidFill>
                    <a:srgbClr val="C2C77B"/>
                  </a:solidFill>
                </a:rPr>
                <a:t>'input'</a:t>
              </a:r>
              <a:r>
                <a:rPr>
                  <a:solidFill>
                    <a:srgbClr val="9AC9C4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target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value</a:t>
              </a:r>
              <a:r>
                <a:rPr>
                  <a:solidFill>
                    <a:srgbClr val="9AC9C4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9AC9C4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</a:t>
              </a:r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290" name=".native"/>
          <p:cNvSpPr txBox="1"/>
          <p:nvPr/>
        </p:nvSpPr>
        <p:spPr>
          <a:xfrm>
            <a:off x="5906839" y="7690546"/>
            <a:ext cx="1608064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.</a:t>
            </a:r>
            <a:r>
              <a:rPr>
                <a:solidFill>
                  <a:srgbClr val="C0A7C7"/>
                </a:solidFill>
              </a:rPr>
              <a:t>native</a:t>
            </a:r>
          </a:p>
        </p:txBody>
      </p:sp>
      <p:sp>
        <p:nvSpPr>
          <p:cNvPr id="291" name="=&quot;doSomething&quot;&gt;"/>
          <p:cNvSpPr txBox="1"/>
          <p:nvPr/>
        </p:nvSpPr>
        <p:spPr>
          <a:xfrm>
            <a:off x="7407857" y="7690546"/>
            <a:ext cx="3315222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=</a:t>
            </a:r>
            <a:r>
              <a:t>"</a:t>
            </a:r>
            <a:r>
              <a:t>doSomething"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sp>
        <p:nvSpPr>
          <p:cNvPr id="292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&lt;BaseInput @focus"/>
          <p:cNvSpPr txBox="1"/>
          <p:nvPr/>
        </p:nvSpPr>
        <p:spPr>
          <a:xfrm>
            <a:off x="3052328" y="7690546"/>
            <a:ext cx="5022379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focus</a:t>
            </a:r>
            <a:r>
              <a:rPr>
                <a:solidFill>
                  <a:srgbClr val="D0D2D1"/>
                </a:solidFill>
              </a:rPr>
              <a:t>      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282450" y="2381274"/>
            <a:ext cx="12507914" cy="3962176"/>
            <a:chOff x="0" y="0"/>
            <a:chExt cx="12507912" cy="3962174"/>
          </a:xfrm>
        </p:grpSpPr>
        <p:sp>
          <p:nvSpPr>
            <p:cNvPr id="295" name="&lt;label&gt;…"/>
            <p:cNvSpPr txBox="1"/>
            <p:nvPr/>
          </p:nvSpPr>
          <p:spPr>
            <a:xfrm>
              <a:off x="0" y="400037"/>
              <a:ext cx="9442699" cy="2920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&lt;label&gt;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{{ label }}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1D1F21"/>
                  </a:solidFill>
                </a:rPr>
                <a:t>&lt;input</a:t>
              </a:r>
              <a:endParaRPr>
                <a:solidFill>
                  <a:srgbClr val="1D1F21"/>
                </a:solidFill>
              </a:endParaRP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:value="value"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@input="$emit('input', $event.target.value)"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&gt;</a:t>
              </a: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&lt;/label&gt;</a:t>
              </a:r>
            </a:p>
          </p:txBody>
        </p:sp>
        <p:sp>
          <p:nvSpPr>
            <p:cNvPr id="296" name="&lt;template&gt;"/>
            <p:cNvSpPr txBox="1"/>
            <p:nvPr/>
          </p:nvSpPr>
          <p:spPr>
            <a:xfrm>
              <a:off x="41250" y="0"/>
              <a:ext cx="1943399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&lt;template&gt;</a:t>
              </a:r>
            </a:p>
          </p:txBody>
        </p:sp>
        <p:sp>
          <p:nvSpPr>
            <p:cNvPr id="297" name="&lt;/template&gt;"/>
            <p:cNvSpPr txBox="1"/>
            <p:nvPr/>
          </p:nvSpPr>
          <p:spPr>
            <a:xfrm>
              <a:off x="38695" y="3213100"/>
              <a:ext cx="2126308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&lt;/template&gt;</a:t>
              </a:r>
            </a:p>
          </p:txBody>
        </p:sp>
        <p:sp>
          <p:nvSpPr>
            <p:cNvPr id="298" name="&lt;input…"/>
            <p:cNvSpPr txBox="1"/>
            <p:nvPr/>
          </p:nvSpPr>
          <p:spPr>
            <a:xfrm>
              <a:off x="444946" y="1212837"/>
              <a:ext cx="3955406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  :</a:t>
              </a:r>
              <a:r>
                <a:rPr>
                  <a:solidFill>
                    <a:srgbClr val="C0A7C7"/>
                  </a:solidFill>
                </a:rPr>
                <a:t>value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"value"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C0A7C7"/>
                  </a:solidFill>
                </a:rPr>
                <a:t>v-on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"listeners"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DC7F7F"/>
                  </a:solidFill>
                </a:rPr>
                <a:t>&gt;</a:t>
              </a:r>
            </a:p>
          </p:txBody>
        </p:sp>
        <p:sp>
          <p:nvSpPr>
            <p:cNvPr id="299" name="computed: {…"/>
            <p:cNvSpPr txBox="1"/>
            <p:nvPr/>
          </p:nvSpPr>
          <p:spPr>
            <a:xfrm>
              <a:off x="5443041" y="578722"/>
              <a:ext cx="7064872" cy="3383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computed</a:t>
              </a:r>
              <a:r>
                <a:rPr>
                  <a:solidFill>
                    <a:srgbClr val="9AC9C4"/>
                  </a:solidFill>
                </a:rPr>
                <a:t>: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93B2CA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()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return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</a:t>
              </a:r>
              <a:r>
                <a:rPr>
                  <a:solidFill>
                    <a:srgbClr val="9AC9C4"/>
                  </a:solidFill>
                </a:rPr>
                <a:t>...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input</a:t>
              </a:r>
              <a:r>
                <a:rPr>
                  <a:solidFill>
                    <a:srgbClr val="9AC9C4"/>
                  </a:solidFill>
                </a:rPr>
                <a:t>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=&gt;</a:t>
              </a:r>
              <a:r>
                <a:rPr>
                  <a:solidFill>
                    <a:srgbClr val="000000"/>
                  </a:solidFill>
                </a:rPr>
                <a:t>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rPr>
                  <a:solidFill>
                    <a:srgbClr val="93B2CA"/>
                  </a:solidFill>
                </a:rPr>
                <a:t>emit</a:t>
              </a:r>
              <a:r>
                <a:rPr>
                  <a:solidFill>
                    <a:srgbClr val="9AC9C4"/>
                  </a:solidFill>
                </a:rPr>
                <a:t>(</a:t>
              </a:r>
              <a:r>
                <a:rPr>
                  <a:solidFill>
                    <a:srgbClr val="C2C77B"/>
                  </a:solidFill>
                </a:rPr>
                <a:t>'input'</a:t>
              </a:r>
              <a:r>
                <a:rPr>
                  <a:solidFill>
                    <a:srgbClr val="9AC9C4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target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value</a:t>
              </a:r>
              <a:r>
                <a:rPr>
                  <a:solidFill>
                    <a:srgbClr val="9AC9C4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9AC9C4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</a:t>
              </a:r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301" name="=&quot;doSomething&quot;&gt;"/>
          <p:cNvSpPr txBox="1"/>
          <p:nvPr/>
        </p:nvSpPr>
        <p:spPr>
          <a:xfrm>
            <a:off x="6679865" y="7690546"/>
            <a:ext cx="3315222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=</a:t>
            </a:r>
            <a:r>
              <a:t>"</a:t>
            </a:r>
            <a:r>
              <a:t>doSomething"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sp>
        <p:nvSpPr>
          <p:cNvPr id="302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&lt;BaseInput @focus"/>
          <p:cNvSpPr txBox="1"/>
          <p:nvPr/>
        </p:nvSpPr>
        <p:spPr>
          <a:xfrm>
            <a:off x="3052328" y="7690546"/>
            <a:ext cx="5022379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&lt;BaseInput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@</a:t>
            </a:r>
            <a:r>
              <a:rPr>
                <a:solidFill>
                  <a:srgbClr val="C0A7C7"/>
                </a:solidFill>
              </a:rPr>
              <a:t>focus</a:t>
            </a:r>
            <a:r>
              <a:rPr>
                <a:solidFill>
                  <a:srgbClr val="D0D2D1"/>
                </a:solidFill>
              </a:rPr>
              <a:t>      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282450" y="2381274"/>
            <a:ext cx="12507914" cy="3962176"/>
            <a:chOff x="0" y="0"/>
            <a:chExt cx="12507912" cy="3962174"/>
          </a:xfrm>
        </p:grpSpPr>
        <p:sp>
          <p:nvSpPr>
            <p:cNvPr id="305" name="&lt;label&gt;…"/>
            <p:cNvSpPr txBox="1"/>
            <p:nvPr/>
          </p:nvSpPr>
          <p:spPr>
            <a:xfrm>
              <a:off x="0" y="400037"/>
              <a:ext cx="9442699" cy="2920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&lt;label&gt;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{{ label }}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1D1F21"/>
                  </a:solidFill>
                </a:rPr>
                <a:t>&lt;input</a:t>
              </a:r>
              <a:endParaRPr>
                <a:solidFill>
                  <a:srgbClr val="1D1F21"/>
                </a:solidFill>
              </a:endParaRP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:value="value"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@input="$emit('input', $event.target.value)"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&gt;</a:t>
              </a: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&lt;/label&gt;</a:t>
              </a:r>
            </a:p>
          </p:txBody>
        </p:sp>
        <p:sp>
          <p:nvSpPr>
            <p:cNvPr id="306" name="&lt;template&gt;"/>
            <p:cNvSpPr txBox="1"/>
            <p:nvPr/>
          </p:nvSpPr>
          <p:spPr>
            <a:xfrm>
              <a:off x="41250" y="0"/>
              <a:ext cx="1943399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&lt;template&gt;</a:t>
              </a:r>
            </a:p>
          </p:txBody>
        </p:sp>
        <p:sp>
          <p:nvSpPr>
            <p:cNvPr id="307" name="&lt;/template&gt;"/>
            <p:cNvSpPr txBox="1"/>
            <p:nvPr/>
          </p:nvSpPr>
          <p:spPr>
            <a:xfrm>
              <a:off x="38695" y="3213100"/>
              <a:ext cx="2126308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&lt;/template&gt;</a:t>
              </a:r>
            </a:p>
          </p:txBody>
        </p:sp>
        <p:sp>
          <p:nvSpPr>
            <p:cNvPr id="308" name="&lt;input…"/>
            <p:cNvSpPr txBox="1"/>
            <p:nvPr/>
          </p:nvSpPr>
          <p:spPr>
            <a:xfrm>
              <a:off x="444946" y="1212837"/>
              <a:ext cx="3955406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  :</a:t>
              </a:r>
              <a:r>
                <a:rPr>
                  <a:solidFill>
                    <a:srgbClr val="C0A7C7"/>
                  </a:solidFill>
                </a:rPr>
                <a:t>value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"value"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C0A7C7"/>
                  </a:solidFill>
                </a:rPr>
                <a:t>v-on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"listeners"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DC7F7F"/>
                  </a:solidFill>
                </a:rPr>
                <a:t>&gt;</a:t>
              </a:r>
            </a:p>
          </p:txBody>
        </p:sp>
        <p:sp>
          <p:nvSpPr>
            <p:cNvPr id="309" name="computed: {…"/>
            <p:cNvSpPr txBox="1"/>
            <p:nvPr/>
          </p:nvSpPr>
          <p:spPr>
            <a:xfrm>
              <a:off x="5443041" y="578722"/>
              <a:ext cx="7064872" cy="3383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computed</a:t>
              </a:r>
              <a:r>
                <a:rPr>
                  <a:solidFill>
                    <a:srgbClr val="9AC9C4"/>
                  </a:solidFill>
                </a:rPr>
                <a:t>: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93B2CA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() 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t>return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{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</a:t>
              </a:r>
              <a:r>
                <a:rPr>
                  <a:solidFill>
                    <a:srgbClr val="9AC9C4"/>
                  </a:solidFill>
                </a:rPr>
                <a:t>...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t>listeners</a:t>
              </a:r>
              <a:r>
                <a:rPr>
                  <a:solidFill>
                    <a:srgbClr val="9AC9C4"/>
                  </a:solidFill>
                </a:rPr>
                <a:t>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input</a:t>
              </a:r>
              <a:r>
                <a:rPr>
                  <a:solidFill>
                    <a:srgbClr val="9AC9C4"/>
                  </a:solidFill>
                </a:rPr>
                <a:t>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9AC9C4"/>
                  </a:solidFill>
                </a:rPr>
                <a:t>=&gt;</a:t>
              </a:r>
              <a:r>
                <a:rPr>
                  <a:solidFill>
                    <a:srgbClr val="000000"/>
                  </a:solidFill>
                </a:rPr>
                <a:t>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    </a:t>
              </a:r>
              <a:r>
                <a:rPr>
                  <a:solidFill>
                    <a:srgbClr val="DC7F7F"/>
                  </a:solidFill>
                </a:rPr>
                <a:t>this</a:t>
              </a:r>
              <a:r>
                <a:rPr>
                  <a:solidFill>
                    <a:srgbClr val="9AC9C4"/>
                  </a:solidFill>
                </a:rPr>
                <a:t>.$</a:t>
              </a:r>
              <a:r>
                <a:rPr>
                  <a:solidFill>
                    <a:srgbClr val="93B2CA"/>
                  </a:solidFill>
                </a:rPr>
                <a:t>emit</a:t>
              </a:r>
              <a:r>
                <a:rPr>
                  <a:solidFill>
                    <a:srgbClr val="9AC9C4"/>
                  </a:solidFill>
                </a:rPr>
                <a:t>(</a:t>
              </a:r>
              <a:r>
                <a:rPr>
                  <a:solidFill>
                    <a:srgbClr val="C2C77B"/>
                  </a:solidFill>
                </a:rPr>
                <a:t>'input'</a:t>
              </a:r>
              <a:r>
                <a:rPr>
                  <a:solidFill>
                    <a:srgbClr val="9AC9C4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event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target</a:t>
              </a:r>
              <a:r>
                <a:rPr>
                  <a:solidFill>
                    <a:srgbClr val="9AC9C4"/>
                  </a:solidFill>
                </a:rPr>
                <a:t>.</a:t>
              </a:r>
              <a:r>
                <a:t>value</a:t>
              </a:r>
              <a:r>
                <a:rPr>
                  <a:solidFill>
                    <a:srgbClr val="9AC9C4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9AC9C4"/>
                  </a:solidFill>
                </a:rPr>
                <a:t>}</a:t>
              </a:r>
            </a:p>
            <a:p>
              <a:pPr algn="l" defTabSz="457200">
                <a:defRPr sz="1900">
                  <a:solidFill>
                    <a:srgbClr val="9AC9C4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</a:t>
              </a:r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311" name="=&quot;doSomething&quot;&gt;"/>
          <p:cNvSpPr txBox="1"/>
          <p:nvPr/>
        </p:nvSpPr>
        <p:spPr>
          <a:xfrm>
            <a:off x="6679865" y="7690546"/>
            <a:ext cx="3315222" cy="541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=</a:t>
            </a:r>
            <a:r>
              <a:t>"</a:t>
            </a:r>
            <a:r>
              <a:t>doSomething"</a:t>
            </a:r>
            <a:r>
              <a:rPr>
                <a:solidFill>
                  <a:srgbClr val="DC7F7F"/>
                </a:solidFill>
              </a:rPr>
              <a:t>&gt;</a:t>
            </a:r>
          </a:p>
        </p:txBody>
      </p:sp>
      <p:sp>
        <p:nvSpPr>
          <p:cNvPr id="312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&lt;template&gt;…"/>
          <p:cNvSpPr txBox="1"/>
          <p:nvPr/>
        </p:nvSpPr>
        <p:spPr>
          <a:xfrm>
            <a:off x="4349526" y="2368574"/>
            <a:ext cx="3040858" cy="170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&lt;label&gt;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{{ label }}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&lt;input</a:t>
            </a:r>
          </a:p>
        </p:txBody>
      </p:sp>
      <p:sp>
        <p:nvSpPr>
          <p:cNvPr id="315" name=":value=&quot;value&quot;…"/>
          <p:cNvSpPr txBox="1"/>
          <p:nvPr/>
        </p:nvSpPr>
        <p:spPr>
          <a:xfrm>
            <a:off x="4334197" y="3993998"/>
            <a:ext cx="4321226" cy="21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:value="value"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v-on="listeners"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&gt;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&lt;/label&gt;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4270250" y="2381274"/>
            <a:ext cx="12507914" cy="3962176"/>
            <a:chOff x="0" y="0"/>
            <a:chExt cx="12507912" cy="3962174"/>
          </a:xfrm>
        </p:grpSpPr>
        <p:sp>
          <p:nvSpPr>
            <p:cNvPr id="316" name="&lt;label&gt;…"/>
            <p:cNvSpPr txBox="1"/>
            <p:nvPr/>
          </p:nvSpPr>
          <p:spPr>
            <a:xfrm>
              <a:off x="0" y="400037"/>
              <a:ext cx="9442699" cy="29209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&lt;label&gt;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0D2D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{{ label }}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1D1F21"/>
                  </a:solidFill>
                </a:rPr>
                <a:t>&lt;input</a:t>
              </a:r>
              <a:endParaRPr>
                <a:solidFill>
                  <a:srgbClr val="1D1F21"/>
                </a:solidFill>
              </a:endParaRP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:value="value"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@input="$emit('input', $event.target.value)"</a:t>
              </a:r>
            </a:p>
            <a:p>
              <a:pPr algn="l" defTabSz="457200">
                <a:defRPr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&gt;</a:t>
              </a: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&lt;/label&gt;</a:t>
              </a:r>
            </a:p>
          </p:txBody>
        </p:sp>
        <p:sp>
          <p:nvSpPr>
            <p:cNvPr id="317" name="&lt;template&gt;"/>
            <p:cNvSpPr txBox="1"/>
            <p:nvPr/>
          </p:nvSpPr>
          <p:spPr>
            <a:xfrm>
              <a:off x="41250" y="0"/>
              <a:ext cx="1943399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&lt;template&gt;</a:t>
              </a:r>
            </a:p>
          </p:txBody>
        </p:sp>
        <p:sp>
          <p:nvSpPr>
            <p:cNvPr id="318" name="&lt;/template&gt;"/>
            <p:cNvSpPr txBox="1"/>
            <p:nvPr/>
          </p:nvSpPr>
          <p:spPr>
            <a:xfrm>
              <a:off x="38695" y="3213100"/>
              <a:ext cx="2126308" cy="48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&lt;/template&gt;</a:t>
              </a:r>
            </a:p>
          </p:txBody>
        </p:sp>
        <p:sp>
          <p:nvSpPr>
            <p:cNvPr id="319" name="&lt;input…"/>
            <p:cNvSpPr txBox="1"/>
            <p:nvPr/>
          </p:nvSpPr>
          <p:spPr>
            <a:xfrm>
              <a:off x="444946" y="1212837"/>
              <a:ext cx="3955406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  :</a:t>
              </a:r>
              <a:r>
                <a:rPr>
                  <a:solidFill>
                    <a:srgbClr val="C0A7C7"/>
                  </a:solidFill>
                </a:rPr>
                <a:t>value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"value"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C0A7C7"/>
                  </a:solidFill>
                </a:rPr>
                <a:t>v-on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"listeners"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rgbClr val="DC7F7F"/>
                  </a:solidFill>
                </a:rPr>
                <a:t>&gt;</a:t>
              </a:r>
            </a:p>
          </p:txBody>
        </p:sp>
        <p:sp>
          <p:nvSpPr>
            <p:cNvPr id="320" name="computed: {…"/>
            <p:cNvSpPr txBox="1"/>
            <p:nvPr/>
          </p:nvSpPr>
          <p:spPr>
            <a:xfrm>
              <a:off x="5443041" y="578722"/>
              <a:ext cx="7064872" cy="3383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computed: {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listeners() {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return {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...this.$listeners,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input: event =&gt; 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    this.$emit('input', event.target.value)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}</a:t>
              </a:r>
            </a:p>
            <a:p>
              <a:pPr algn="l" defTabSz="457200">
                <a:defRPr sz="1900">
                  <a:solidFill>
                    <a:srgbClr val="1D1F2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}</a:t>
              </a:r>
            </a:p>
          </p:txBody>
        </p:sp>
      </p:grpSp>
      <p:sp>
        <p:nvSpPr>
          <p:cNvPr id="322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2687080" y="7105486"/>
            <a:ext cx="7630640" cy="1701751"/>
            <a:chOff x="0" y="0"/>
            <a:chExt cx="7630638" cy="1701750"/>
          </a:xfrm>
        </p:grpSpPr>
        <p:sp>
          <p:nvSpPr>
            <p:cNvPr id="323" name="&lt;BaseInput…"/>
            <p:cNvSpPr txBox="1"/>
            <p:nvPr/>
          </p:nvSpPr>
          <p:spPr>
            <a:xfrm>
              <a:off x="0" y="0"/>
              <a:ext cx="6333233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&lt;BaseInput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rPr>
                  <a:solidFill>
                    <a:srgbClr val="C0A7C7"/>
                  </a:solidFill>
                </a:rPr>
                <a:t>placeholder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"What's your name?"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@</a:t>
              </a:r>
              <a:r>
                <a:rPr>
                  <a:solidFill>
                    <a:srgbClr val="C0A7C7"/>
                  </a:solidFill>
                </a:rPr>
                <a:t>focus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"doSomething"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/&gt;</a:t>
              </a:r>
            </a:p>
          </p:txBody>
        </p:sp>
        <p:pic>
          <p:nvPicPr>
            <p:cNvPr id="324" name="error-3-xxl.png" descr="error-3-xx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676947" y="374029"/>
              <a:ext cx="953692" cy="953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ransparent Wrappers"/>
          <p:cNvSpPr txBox="1"/>
          <p:nvPr/>
        </p:nvSpPr>
        <p:spPr>
          <a:xfrm>
            <a:off x="876553" y="349237"/>
            <a:ext cx="1125169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Transparent Wrappers</a:t>
            </a:r>
          </a:p>
        </p:txBody>
      </p:sp>
      <p:grpSp>
        <p:nvGrpSpPr>
          <p:cNvPr id="330" name="Group"/>
          <p:cNvGrpSpPr/>
          <p:nvPr/>
        </p:nvGrpSpPr>
        <p:grpSpPr>
          <a:xfrm>
            <a:off x="2687080" y="7105486"/>
            <a:ext cx="7630640" cy="1701751"/>
            <a:chOff x="0" y="0"/>
            <a:chExt cx="7630638" cy="1701750"/>
          </a:xfrm>
        </p:grpSpPr>
        <p:sp>
          <p:nvSpPr>
            <p:cNvPr id="328" name="&lt;BaseInput…"/>
            <p:cNvSpPr txBox="1"/>
            <p:nvPr/>
          </p:nvSpPr>
          <p:spPr>
            <a:xfrm>
              <a:off x="0" y="0"/>
              <a:ext cx="6333233" cy="1701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&lt;BaseInput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rPr>
                  <a:solidFill>
                    <a:srgbClr val="C0A7C7"/>
                  </a:solidFill>
                </a:rPr>
                <a:t>placeholder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"What's your name?"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C2C77B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D0D2D1"/>
                  </a:solidFill>
                </a:rPr>
                <a:t>  @</a:t>
              </a:r>
              <a:r>
                <a:rPr>
                  <a:solidFill>
                    <a:srgbClr val="C0A7C7"/>
                  </a:solidFill>
                </a:rPr>
                <a:t>focus</a:t>
              </a:r>
              <a:r>
                <a:rPr>
                  <a:solidFill>
                    <a:srgbClr val="D0D2D1"/>
                  </a:solidFill>
                </a:rPr>
                <a:t>=</a:t>
              </a:r>
              <a:r>
                <a:t>"doSomething"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DC7F7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/&gt;</a:t>
              </a:r>
            </a:p>
          </p:txBody>
        </p:sp>
        <p:pic>
          <p:nvPicPr>
            <p:cNvPr id="329" name="ok-xl.png" descr="ok-x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6676947" y="374029"/>
              <a:ext cx="953692" cy="953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1" name=":value=&quot;value&quot;…"/>
          <p:cNvSpPr txBox="1"/>
          <p:nvPr/>
        </p:nvSpPr>
        <p:spPr>
          <a:xfrm>
            <a:off x="994097" y="4159098"/>
            <a:ext cx="4321226" cy="21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0D2D1"/>
                </a:solidFill>
              </a:rPr>
              <a:t>    :</a:t>
            </a:r>
            <a:r>
              <a:rPr>
                <a:solidFill>
                  <a:srgbClr val="C0A7C7"/>
                </a:solidFill>
              </a:rPr>
              <a:t>value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"value"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C0A7C7"/>
                </a:solidFill>
              </a:rPr>
              <a:t>v-on</a:t>
            </a:r>
            <a:r>
              <a:rPr>
                <a:solidFill>
                  <a:srgbClr val="D0D2D1"/>
                </a:solidFill>
              </a:rPr>
              <a:t>=</a:t>
            </a:r>
            <a:r>
              <a:t>"listeners"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DC7F7F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  &lt;/label&gt;</a:t>
            </a:r>
            <a:endParaRPr>
              <a:solidFill>
                <a:srgbClr val="DC7F7F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&lt;/template&gt;</a:t>
            </a:r>
          </a:p>
        </p:txBody>
      </p:sp>
      <p:sp>
        <p:nvSpPr>
          <p:cNvPr id="332" name="&lt;template&gt;…"/>
          <p:cNvSpPr txBox="1"/>
          <p:nvPr/>
        </p:nvSpPr>
        <p:spPr>
          <a:xfrm>
            <a:off x="1047526" y="2114574"/>
            <a:ext cx="3040858" cy="170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&lt;label&gt;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{{ label }}</a:t>
            </a: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&lt;input</a:t>
            </a:r>
          </a:p>
        </p:txBody>
      </p:sp>
      <p:sp>
        <p:nvSpPr>
          <p:cNvPr id="333" name="v-bind=$attrs&quot;"/>
          <p:cNvSpPr txBox="1"/>
          <p:nvPr/>
        </p:nvSpPr>
        <p:spPr>
          <a:xfrm>
            <a:off x="2116881" y="3759224"/>
            <a:ext cx="267503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C0A7C7"/>
                </a:solidFill>
              </a:rPr>
              <a:t>v-bind</a:t>
            </a:r>
            <a:r>
              <a:rPr>
                <a:solidFill>
                  <a:srgbClr val="D0D2D1"/>
                </a:solidFill>
              </a:rPr>
              <a:t>=</a:t>
            </a:r>
            <a:r>
              <a:t>$attrs"</a:t>
            </a:r>
          </a:p>
        </p:txBody>
      </p:sp>
      <p:sp>
        <p:nvSpPr>
          <p:cNvPr id="334" name="inheritAttrs: false"/>
          <p:cNvSpPr txBox="1"/>
          <p:nvPr/>
        </p:nvSpPr>
        <p:spPr>
          <a:xfrm>
            <a:off x="7854652" y="3759224"/>
            <a:ext cx="3589586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inheritAttrs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69666"/>
                </a:solidFill>
              </a:rPr>
              <a:t>false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5900839" y="4881277"/>
            <a:ext cx="5994069" cy="1857934"/>
            <a:chOff x="-482890" y="0"/>
            <a:chExt cx="5994068" cy="1857933"/>
          </a:xfrm>
        </p:grpSpPr>
        <p:pic>
          <p:nvPicPr>
            <p:cNvPr id="335" name="emoticon-xxl.png" descr="emoticon-xxl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717344" y="0"/>
              <a:ext cx="953790" cy="953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Fully transparent wrappers!"/>
            <p:cNvSpPr txBox="1"/>
            <p:nvPr/>
          </p:nvSpPr>
          <p:spPr>
            <a:xfrm rot="21420135">
              <a:off x="-468409" y="992537"/>
              <a:ext cx="5965106" cy="709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3700">
                  <a:solidFill>
                    <a:srgbClr val="C0C3C1"/>
                  </a:solidFill>
                </a:defRPr>
              </a:lvl1pPr>
            </a:lstStyle>
            <a:p>
              <a:pPr/>
              <a:r>
                <a:t>Fully transparent wrappers!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ecrets"/>
          <p:cNvSpPr txBox="1"/>
          <p:nvPr/>
        </p:nvSpPr>
        <p:spPr>
          <a:xfrm>
            <a:off x="4632705" y="673100"/>
            <a:ext cx="373938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Secrets</a:t>
            </a:r>
          </a:p>
        </p:txBody>
      </p:sp>
      <p:sp>
        <p:nvSpPr>
          <p:cNvPr id="340" name="Unlocked Possibilities"/>
          <p:cNvSpPr txBox="1"/>
          <p:nvPr/>
        </p:nvSpPr>
        <p:spPr>
          <a:xfrm>
            <a:off x="2791147" y="6736674"/>
            <a:ext cx="7422506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Unlocked Possibilities</a:t>
            </a:r>
          </a:p>
        </p:txBody>
      </p:sp>
      <p:sp>
        <p:nvSpPr>
          <p:cNvPr id="341" name="Unlocked Possibility"/>
          <p:cNvSpPr txBox="1"/>
          <p:nvPr/>
        </p:nvSpPr>
        <p:spPr>
          <a:xfrm>
            <a:off x="2790341" y="6736674"/>
            <a:ext cx="6916118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Unlocked Possibility</a:t>
            </a:r>
          </a:p>
        </p:txBody>
      </p:sp>
      <p:grpSp>
        <p:nvGrpSpPr>
          <p:cNvPr id="344" name="Group"/>
          <p:cNvGrpSpPr/>
          <p:nvPr/>
        </p:nvGrpSpPr>
        <p:grpSpPr>
          <a:xfrm>
            <a:off x="2726320" y="3369822"/>
            <a:ext cx="7552160" cy="1094904"/>
            <a:chOff x="0" y="0"/>
            <a:chExt cx="7552159" cy="1094903"/>
          </a:xfrm>
        </p:grpSpPr>
        <p:sp>
          <p:nvSpPr>
            <p:cNvPr id="342" name="Productivity Boosts"/>
            <p:cNvSpPr txBox="1"/>
            <p:nvPr/>
          </p:nvSpPr>
          <p:spPr>
            <a:xfrm>
              <a:off x="1033040" y="-1"/>
              <a:ext cx="6519120" cy="1094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Productivity Boosts</a:t>
              </a:r>
            </a:p>
          </p:txBody>
        </p:sp>
        <p:pic>
          <p:nvPicPr>
            <p:cNvPr id="343" name="check-mark-8-xxl.png" descr="check-mark-8-xxl.png"/>
            <p:cNvPicPr>
              <a:picLocks noChangeAspect="1"/>
            </p:cNvPicPr>
            <p:nvPr/>
          </p:nvPicPr>
          <p:blipFill>
            <a:blip r:embed="rId2">
              <a:alphaModFix amt="60220"/>
              <a:extLst/>
            </a:blip>
            <a:stretch>
              <a:fillRect/>
            </a:stretch>
          </p:blipFill>
          <p:spPr>
            <a:xfrm>
              <a:off x="0" y="201128"/>
              <a:ext cx="692647" cy="692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7" name="Group"/>
          <p:cNvGrpSpPr/>
          <p:nvPr/>
        </p:nvGrpSpPr>
        <p:grpSpPr>
          <a:xfrm>
            <a:off x="3301379" y="5053248"/>
            <a:ext cx="6402042" cy="1094904"/>
            <a:chOff x="0" y="0"/>
            <a:chExt cx="6402040" cy="1094903"/>
          </a:xfrm>
        </p:grpSpPr>
        <p:sp>
          <p:nvSpPr>
            <p:cNvPr id="345" name="Radical Tweaks"/>
            <p:cNvSpPr txBox="1"/>
            <p:nvPr/>
          </p:nvSpPr>
          <p:spPr>
            <a:xfrm>
              <a:off x="1014759" y="-1"/>
              <a:ext cx="5387282" cy="1094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Radical Tweaks</a:t>
              </a:r>
            </a:p>
          </p:txBody>
        </p:sp>
        <p:pic>
          <p:nvPicPr>
            <p:cNvPr id="346" name="check-mark-8-xxl.png" descr="check-mark-8-xxl.png"/>
            <p:cNvPicPr>
              <a:picLocks noChangeAspect="1"/>
            </p:cNvPicPr>
            <p:nvPr/>
          </p:nvPicPr>
          <p:blipFill>
            <a:blip r:embed="rId2">
              <a:alphaModFix amt="60220"/>
              <a:extLst/>
            </a:blip>
            <a:stretch>
              <a:fillRect/>
            </a:stretch>
          </p:blipFill>
          <p:spPr>
            <a:xfrm>
              <a:off x="0" y="201128"/>
              <a:ext cx="692647" cy="692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Unlocked Possibility"/>
          <p:cNvSpPr txBox="1"/>
          <p:nvPr/>
        </p:nvSpPr>
        <p:spPr>
          <a:xfrm>
            <a:off x="733933" y="4241800"/>
            <a:ext cx="987602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Unlocked Possibility</a:t>
            </a:r>
          </a:p>
        </p:txBody>
      </p:sp>
      <p:sp>
        <p:nvSpPr>
          <p:cNvPr id="350" name="#1"/>
          <p:cNvSpPr txBox="1"/>
          <p:nvPr/>
        </p:nvSpPr>
        <p:spPr>
          <a:xfrm>
            <a:off x="10899774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&lt;template&gt;…"/>
          <p:cNvSpPr txBox="1"/>
          <p:nvPr/>
        </p:nvSpPr>
        <p:spPr>
          <a:xfrm>
            <a:off x="1872505" y="2717824"/>
            <a:ext cx="9259790" cy="576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&lt;ul&gt;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&lt;NavBarRoutes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"persistentNavRoutes"</a:t>
            </a:r>
            <a:r>
              <a:rPr>
                <a:solidFill>
                  <a:srgbClr val="DC7F7F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&lt;NavBarRoutes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C0A7C7"/>
                </a:solidFill>
              </a:rPr>
              <a:t>v-if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"loggedIn"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  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"loggedInNavRoutes"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/&gt;</a:t>
            </a: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&lt;NavBarRoutes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C0A7C7"/>
                </a:solidFill>
              </a:rPr>
              <a:t>v-else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  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"loggedOutNavRoutes"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/&gt;</a:t>
            </a: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&lt;/ul&gt;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3" name="error-3-xxl.png" descr="error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8138" y="7035824"/>
            <a:ext cx="953692" cy="95369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ingle-Root Components"/>
          <p:cNvSpPr txBox="1"/>
          <p:nvPr/>
        </p:nvSpPr>
        <p:spPr>
          <a:xfrm>
            <a:off x="510285" y="469900"/>
            <a:ext cx="1198422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Single-Root Components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error-3-xxl.png" descr="error-3-xx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8138" y="7035824"/>
            <a:ext cx="953692" cy="953692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&lt;template&gt;…"/>
          <p:cNvSpPr txBox="1"/>
          <p:nvPr/>
        </p:nvSpPr>
        <p:spPr>
          <a:xfrm>
            <a:off x="323105" y="2028843"/>
            <a:ext cx="9259790" cy="452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&lt;ul&gt;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&lt;NavBarRoutes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"persistentNavRoutes"</a:t>
            </a:r>
            <a:r>
              <a:rPr>
                <a:solidFill>
                  <a:srgbClr val="DC7F7F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&lt;NavBarRoutes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C0A7C7"/>
                </a:solidFill>
              </a:rPr>
              <a:t>v-if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"loggedIn"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  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"loggedInNavRoutes"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/&gt;</a:t>
            </a: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&lt;NavBarRoutes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C0A7C7"/>
                </a:solidFill>
              </a:rPr>
              <a:t>v-else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  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"loggedOutNavRoutes"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/&gt;</a:t>
            </a: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&lt;/ul&gt;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8" name="error-3-xxl.png" descr="error-3-xx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8138" y="7035824"/>
            <a:ext cx="953794" cy="953794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&lt;template&gt;…"/>
          <p:cNvSpPr txBox="1"/>
          <p:nvPr/>
        </p:nvSpPr>
        <p:spPr>
          <a:xfrm>
            <a:off x="6203503" y="3530624"/>
            <a:ext cx="5601594" cy="414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&lt;li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C0A7C7"/>
                </a:solidFill>
              </a:rPr>
              <a:t>v-for</a:t>
            </a:r>
            <a:r>
              <a:rPr>
                <a:solidFill>
                  <a:srgbClr val="D0D2D1"/>
                </a:solidFill>
              </a:rPr>
              <a:t>=</a:t>
            </a:r>
            <a:r>
              <a:t>"route in 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:</a:t>
            </a:r>
            <a:r>
              <a:rPr>
                <a:solidFill>
                  <a:srgbClr val="C0A7C7"/>
                </a:solidFill>
              </a:rPr>
              <a:t>key</a:t>
            </a:r>
            <a:r>
              <a:rPr>
                <a:solidFill>
                  <a:srgbClr val="D0D2D1"/>
                </a:solidFill>
              </a:rPr>
              <a:t>=</a:t>
            </a:r>
            <a:r>
              <a:t>"route.name"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&gt;</a:t>
            </a: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&lt;router-link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:</a:t>
            </a:r>
            <a:r>
              <a:rPr>
                <a:solidFill>
                  <a:srgbClr val="C0A7C7"/>
                </a:solidFill>
              </a:rPr>
              <a:t>to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"route"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{{ route.title }}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&lt;/router-link&gt;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&lt;/li&gt;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</p:txBody>
      </p:sp>
      <p:sp>
        <p:nvSpPr>
          <p:cNvPr id="360" name="Single-Root Components"/>
          <p:cNvSpPr txBox="1"/>
          <p:nvPr/>
        </p:nvSpPr>
        <p:spPr>
          <a:xfrm>
            <a:off x="510285" y="469900"/>
            <a:ext cx="1198422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Single-Root Components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functional: true,…"/>
          <p:cNvSpPr txBox="1"/>
          <p:nvPr/>
        </p:nvSpPr>
        <p:spPr>
          <a:xfrm>
            <a:off x="5911329" y="4762524"/>
            <a:ext cx="6516142" cy="4140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functional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69666"/>
                </a:solidFill>
              </a:rPr>
              <a:t>true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render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h</a:t>
            </a:r>
            <a:r>
              <a:rPr>
                <a:solidFill>
                  <a:srgbClr val="9AC9C4"/>
                </a:solidFill>
              </a:rPr>
              <a:t>, {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props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})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props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0D2D1"/>
                </a:solidFill>
              </a:rPr>
              <a:t>routes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map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route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&lt;li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A7C7"/>
                </a:solidFill>
              </a:rPr>
              <a:t>key</a:t>
            </a:r>
            <a:r>
              <a:t>={route.name}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&lt;router-link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0A7C7"/>
                </a:solidFill>
              </a:rPr>
              <a:t>to</a:t>
            </a:r>
            <a:r>
              <a:rPr>
                <a:solidFill>
                  <a:srgbClr val="D0D2D1"/>
                </a:solidFill>
              </a:rPr>
              <a:t>={route}</a:t>
            </a:r>
            <a: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{route.title}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t>&lt;/router-link&gt;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&lt;/li&gt;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)</a:t>
            </a: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63" name="&lt;template&gt;…"/>
          <p:cNvSpPr txBox="1"/>
          <p:nvPr/>
        </p:nvSpPr>
        <p:spPr>
          <a:xfrm>
            <a:off x="323105" y="2028843"/>
            <a:ext cx="9259790" cy="452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&lt;template&gt;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&lt;ul&gt;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&lt;NavBarRoutes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"persistentNavRoutes"</a:t>
            </a:r>
            <a:r>
              <a:rPr>
                <a:solidFill>
                  <a:srgbClr val="DC7F7F"/>
                </a:solidFill>
              </a:rPr>
              <a:t>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&lt;NavBarRoutes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</a:t>
            </a:r>
            <a:r>
              <a:rPr>
                <a:solidFill>
                  <a:srgbClr val="C0A7C7"/>
                </a:solidFill>
              </a:rPr>
              <a:t>v-if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"loggedIn"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  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"loggedInNavRoutes"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/&gt;</a:t>
            </a: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&lt;NavBarRoutes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C0A7C7"/>
                </a:solidFill>
              </a:rPr>
              <a:t>v-else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  :</a:t>
            </a:r>
            <a:r>
              <a:rPr>
                <a:solidFill>
                  <a:srgbClr val="C0A7C7"/>
                </a:solidFill>
              </a:rPr>
              <a:t>routes</a:t>
            </a:r>
            <a:r>
              <a:rPr>
                <a:solidFill>
                  <a:srgbClr val="D0D2D1"/>
                </a:solidFill>
              </a:rPr>
              <a:t>=</a:t>
            </a:r>
            <a:r>
              <a:t>"loggedOutNavRoutes"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DC7F7F"/>
                </a:solidFill>
              </a:rPr>
              <a:t>/&gt;</a:t>
            </a: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&lt;/ul&gt;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66" name="Group"/>
          <p:cNvGrpSpPr/>
          <p:nvPr/>
        </p:nvGrpSpPr>
        <p:grpSpPr>
          <a:xfrm>
            <a:off x="7607755" y="7517110"/>
            <a:ext cx="5028289" cy="1832646"/>
            <a:chOff x="0" y="0"/>
            <a:chExt cx="5028288" cy="1832644"/>
          </a:xfrm>
        </p:grpSpPr>
        <p:pic>
          <p:nvPicPr>
            <p:cNvPr id="364" name="emoticon-xxl.png" descr="emoticon-xx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17344" y="0"/>
              <a:ext cx="953790" cy="953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Multi-root components!"/>
            <p:cNvSpPr txBox="1"/>
            <p:nvPr/>
          </p:nvSpPr>
          <p:spPr>
            <a:xfrm rot="21420135">
              <a:off x="15143" y="992537"/>
              <a:ext cx="4998002" cy="709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3700">
                  <a:solidFill>
                    <a:srgbClr val="C0C3C1"/>
                  </a:solidFill>
                </a:defRPr>
              </a:lvl1pPr>
            </a:lstStyle>
            <a:p>
              <a:pPr/>
              <a:r>
                <a:t>Multi-root components!</a:t>
              </a:r>
            </a:p>
          </p:txBody>
        </p:sp>
      </p:grpSp>
      <p:sp>
        <p:nvSpPr>
          <p:cNvPr id="367" name="Single-Root Components"/>
          <p:cNvSpPr txBox="1"/>
          <p:nvPr/>
        </p:nvSpPr>
        <p:spPr>
          <a:xfrm>
            <a:off x="510285" y="469900"/>
            <a:ext cx="1198422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Single-Root Components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creen Shot 2018-02-27 at 3.33.58 PM.png" descr="Screen Shot 2018-02-27 at 3.3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115" y="203200"/>
            <a:ext cx="1197257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Unlocked Possibility"/>
          <p:cNvSpPr txBox="1"/>
          <p:nvPr/>
        </p:nvSpPr>
        <p:spPr>
          <a:xfrm>
            <a:off x="733933" y="4241800"/>
            <a:ext cx="987602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Unlocked Possibility</a:t>
            </a:r>
          </a:p>
        </p:txBody>
      </p:sp>
      <p:sp>
        <p:nvSpPr>
          <p:cNvPr id="370" name="#2"/>
          <p:cNvSpPr txBox="1"/>
          <p:nvPr/>
        </p:nvSpPr>
        <p:spPr>
          <a:xfrm>
            <a:off x="10899774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CBD2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mapbox-demo.mp4" descr="mapbox-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19100" y="-15900"/>
            <a:ext cx="13422904" cy="978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Rendering non-HTML"/>
          <p:cNvSpPr txBox="1"/>
          <p:nvPr/>
        </p:nvSpPr>
        <p:spPr>
          <a:xfrm>
            <a:off x="1160017" y="177800"/>
            <a:ext cx="10684765" cy="1270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solidFill>
                  <a:srgbClr val="6C6C6C"/>
                </a:solidFill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Rendering non-HTML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667" fill="hold"/>
                                        <p:tgtEl>
                                          <p:spTgt spid="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ndering non-HTML"/>
          <p:cNvSpPr txBox="1"/>
          <p:nvPr/>
        </p:nvSpPr>
        <p:spPr>
          <a:xfrm>
            <a:off x="1160017" y="177800"/>
            <a:ext cx="10684765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Rendering non-HTML</a:t>
            </a:r>
          </a:p>
        </p:txBody>
      </p:sp>
      <p:sp>
        <p:nvSpPr>
          <p:cNvPr id="376" name="// Init…"/>
          <p:cNvSpPr txBox="1"/>
          <p:nvPr/>
        </p:nvSpPr>
        <p:spPr>
          <a:xfrm>
            <a:off x="2787054" y="2311424"/>
            <a:ext cx="7430692" cy="6578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Init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mapboxgl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Map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map</a:t>
            </a:r>
            <a: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t>(</a:t>
            </a:r>
            <a:r>
              <a:rPr>
                <a:solidFill>
                  <a:srgbClr val="C2C77B"/>
                </a:solidFill>
              </a:rPr>
              <a:t>'load'</a:t>
            </a:r>
            <a:r>
              <a:t>, () 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Data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t>addSource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Layers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addLayer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addLayer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Hover effects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rPr>
                <a:solidFill>
                  <a:srgbClr val="9AC9C4"/>
                </a:solidFill>
              </a:rPr>
              <a:t>(</a:t>
            </a:r>
            <a:r>
              <a:t>'mousemove'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rPr>
                <a:solidFill>
                  <a:srgbClr val="9AC9C4"/>
                </a:solidFill>
              </a:rPr>
              <a:t>(</a:t>
            </a:r>
            <a:r>
              <a:t>'mouseleave'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// Init…"/>
          <p:cNvSpPr txBox="1"/>
          <p:nvPr/>
        </p:nvSpPr>
        <p:spPr>
          <a:xfrm>
            <a:off x="7257454" y="4758813"/>
            <a:ext cx="5296745" cy="4553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// Init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0D2D1"/>
                </a:solidFill>
              </a:rPr>
              <a:t>mapboxgl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Map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17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map</a:t>
            </a:r>
            <a: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t>(</a:t>
            </a:r>
            <a:r>
              <a:rPr>
                <a:solidFill>
                  <a:srgbClr val="C2C77B"/>
                </a:solidFill>
              </a:rPr>
              <a:t>'load'</a:t>
            </a:r>
            <a:r>
              <a:t>, () 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Data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t>addSource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Layers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addLayer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addLayer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1700"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Hover effects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rPr>
                <a:solidFill>
                  <a:srgbClr val="9AC9C4"/>
                </a:solidFill>
              </a:rPr>
              <a:t>(</a:t>
            </a:r>
            <a:r>
              <a:t>'mousemove'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rPr>
                <a:solidFill>
                  <a:srgbClr val="9AC9C4"/>
                </a:solidFill>
              </a:rPr>
              <a:t>(</a:t>
            </a:r>
            <a:r>
              <a:t>'mouseleave'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7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9" name="&lt;MapboxMap&gt;…"/>
          <p:cNvSpPr txBox="1"/>
          <p:nvPr/>
        </p:nvSpPr>
        <p:spPr>
          <a:xfrm>
            <a:off x="780454" y="2070124"/>
            <a:ext cx="6150323" cy="495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&lt;MapboxMap&gt;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&lt;MapboxMarkers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:</a:t>
            </a:r>
            <a:r>
              <a:rPr>
                <a:solidFill>
                  <a:srgbClr val="C0A7C7"/>
                </a:solidFill>
              </a:rPr>
              <a:t>items</a:t>
            </a:r>
            <a:r>
              <a:rPr>
                <a:solidFill>
                  <a:srgbClr val="D0D2D1"/>
                </a:solidFill>
              </a:rPr>
              <a:t>=</a:t>
            </a:r>
            <a:r>
              <a:t>"cities"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0A7C7"/>
                </a:solidFill>
              </a:rPr>
              <a:t>primary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&gt;</a:t>
            </a:r>
          </a:p>
          <a:p>
            <a:pPr algn="l" defTabSz="457200">
              <a:defRPr>
                <a:solidFill>
                  <a:srgbClr val="C0A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&lt;template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slot-scope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"city"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DC7F7F"/>
                </a:solidFill>
              </a:rPr>
              <a:t>&lt;h3&gt;</a:t>
            </a:r>
            <a:r>
              <a:t>{{ city.name }}</a:t>
            </a:r>
            <a:r>
              <a:rPr>
                <a:solidFill>
                  <a:srgbClr val="DC7F7F"/>
                </a:solidFill>
              </a:rPr>
              <a:t>&lt;/h3&gt;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&lt;/template&gt;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&lt;/MapboxMarkers&gt;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&lt;MapboxNavigation/&gt;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&lt;/MapboxMap&gt;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0" name="Rendering non-HTML"/>
          <p:cNvSpPr txBox="1"/>
          <p:nvPr/>
        </p:nvSpPr>
        <p:spPr>
          <a:xfrm>
            <a:off x="1160017" y="177800"/>
            <a:ext cx="10684765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Rendering non-HTML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&lt;MapboxMap&gt;…"/>
          <p:cNvSpPr txBox="1"/>
          <p:nvPr/>
        </p:nvSpPr>
        <p:spPr>
          <a:xfrm>
            <a:off x="399454" y="3654443"/>
            <a:ext cx="4641318" cy="3892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&lt;MapboxMap&gt;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&lt;MapboxMarkers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:</a:t>
            </a:r>
            <a:r>
              <a:rPr>
                <a:solidFill>
                  <a:srgbClr val="C0A7C7"/>
                </a:solidFill>
              </a:rPr>
              <a:t>items</a:t>
            </a:r>
            <a:r>
              <a:rPr>
                <a:solidFill>
                  <a:srgbClr val="D0D2D1"/>
                </a:solidFill>
              </a:rPr>
              <a:t>=</a:t>
            </a:r>
            <a:r>
              <a:t>"cities"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C0A7C7"/>
                </a:solidFill>
              </a:rPr>
              <a:t>primary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&gt;</a:t>
            </a:r>
          </a:p>
          <a:p>
            <a:pPr algn="l" defTabSz="457200">
              <a:defRPr sz="1800">
                <a:solidFill>
                  <a:srgbClr val="C0A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&lt;template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slot-scope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"city"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</a:t>
            </a:r>
            <a:r>
              <a:rPr>
                <a:solidFill>
                  <a:srgbClr val="DC7F7F"/>
                </a:solidFill>
              </a:rPr>
              <a:t>&lt;h3&gt;</a:t>
            </a:r>
            <a:r>
              <a:t>{{ city.name }}</a:t>
            </a:r>
            <a:r>
              <a:rPr>
                <a:solidFill>
                  <a:srgbClr val="DC7F7F"/>
                </a:solidFill>
              </a:rPr>
              <a:t>&lt;/h3&gt;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&lt;/template&gt;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&lt;/MapboxMarkers&gt;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&lt;MapboxNavigation/&gt;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&lt;/MapboxMap&gt;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3" name="created() {…"/>
          <p:cNvSpPr txBox="1"/>
          <p:nvPr/>
        </p:nvSpPr>
        <p:spPr>
          <a:xfrm>
            <a:off x="6680993" y="2108224"/>
            <a:ext cx="5967414" cy="6984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created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C7F7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t>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} 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.$</a:t>
            </a:r>
            <a:r>
              <a:t>parent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t>(</a:t>
            </a:r>
            <a:r>
              <a:rPr>
                <a:solidFill>
                  <a:srgbClr val="C2C77B"/>
                </a:solidFill>
              </a:rPr>
              <a:t>'load'</a:t>
            </a:r>
            <a:r>
              <a:t>, () 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t>addSource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A7A8A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addLayer</a:t>
            </a:r>
            <a:r>
              <a:rPr>
                <a:solidFill>
                  <a:srgbClr val="9AC9C4"/>
                </a:solidFill>
              </a:rPr>
              <a:t>(</a:t>
            </a:r>
            <a: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})</a:t>
            </a: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beforeDestroy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C7F7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t>map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} 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.$</a:t>
            </a:r>
            <a:r>
              <a:t>parent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map</a:t>
            </a:r>
            <a:r>
              <a:t>.</a:t>
            </a:r>
            <a:r>
              <a:rPr>
                <a:solidFill>
                  <a:srgbClr val="93B2CA"/>
                </a:solidFill>
              </a:rPr>
              <a:t>on</a:t>
            </a:r>
            <a:r>
              <a:t>(</a:t>
            </a:r>
            <a:r>
              <a:rPr>
                <a:solidFill>
                  <a:srgbClr val="C2C77B"/>
                </a:solidFill>
              </a:rPr>
              <a:t>'load'</a:t>
            </a:r>
            <a:r>
              <a:t>, () =&gt;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t>removeSource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  map</a:t>
            </a:r>
            <a:r>
              <a:rPr>
                <a:solidFill>
                  <a:srgbClr val="9AC9C4"/>
                </a:solidFill>
              </a:rPr>
              <a:t>.</a:t>
            </a:r>
            <a:r>
              <a:t>removeLayer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A7A8A7"/>
                </a:solidFill>
              </a:rPr>
              <a:t>/* ... */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})</a:t>
            </a: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render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h</a:t>
            </a:r>
            <a:r>
              <a:rPr>
                <a:solidFill>
                  <a:srgbClr val="9AC9C4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return null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84" name="&lt;template slot-scope=&quot;city&quot;&gt;…"/>
          <p:cNvSpPr txBox="1"/>
          <p:nvPr/>
        </p:nvSpPr>
        <p:spPr>
          <a:xfrm>
            <a:off x="940723" y="5248293"/>
            <a:ext cx="4092589" cy="103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800">
                <a:solidFill>
                  <a:srgbClr val="C0A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&lt;template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slot-scope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"city"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&lt;h3&gt;</a:t>
            </a:r>
            <a:r>
              <a:t>{{ city.name }}</a:t>
            </a:r>
            <a:r>
              <a:rPr>
                <a:solidFill>
                  <a:srgbClr val="DC7F7F"/>
                </a:solidFill>
              </a:rPr>
              <a:t>&lt;/h3&gt;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1800"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</p:txBody>
      </p:sp>
      <p:sp>
        <p:nvSpPr>
          <p:cNvPr id="385" name="Rendering non-HTML"/>
          <p:cNvSpPr txBox="1"/>
          <p:nvPr/>
        </p:nvSpPr>
        <p:spPr>
          <a:xfrm>
            <a:off x="1160017" y="177800"/>
            <a:ext cx="10684765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Rendering non-HTML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&lt;template slot-scope=&quot;city&quot;&gt;…"/>
          <p:cNvSpPr txBox="1"/>
          <p:nvPr/>
        </p:nvSpPr>
        <p:spPr>
          <a:xfrm>
            <a:off x="3793058" y="4953024"/>
            <a:ext cx="5418684" cy="12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0A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&lt;template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slot-scope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"city"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&lt;h3&gt;</a:t>
            </a:r>
            <a:r>
              <a:t>{{ city.name }}</a:t>
            </a:r>
            <a:r>
              <a:rPr>
                <a:solidFill>
                  <a:srgbClr val="DC7F7F"/>
                </a:solidFill>
              </a:rPr>
              <a:t>&lt;/h3&gt;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</p:txBody>
      </p:sp>
      <p:sp>
        <p:nvSpPr>
          <p:cNvPr id="388" name="Rendering non-HTML"/>
          <p:cNvSpPr txBox="1"/>
          <p:nvPr/>
        </p:nvSpPr>
        <p:spPr>
          <a:xfrm>
            <a:off x="1160017" y="177800"/>
            <a:ext cx="10684765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Rendering non-HTML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&lt;template slot-scope=&quot;city&quot;&gt;…"/>
          <p:cNvSpPr txBox="1"/>
          <p:nvPr/>
        </p:nvSpPr>
        <p:spPr>
          <a:xfrm>
            <a:off x="402158" y="1701294"/>
            <a:ext cx="5418684" cy="12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C0A7C7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7F7F"/>
                </a:solidFill>
              </a:rPr>
              <a:t>&lt;template</a:t>
            </a:r>
            <a:r>
              <a:rPr>
                <a:solidFill>
                  <a:srgbClr val="000000"/>
                </a:solidFill>
              </a:rPr>
              <a:t> </a:t>
            </a:r>
            <a:r>
              <a:t>slot-scope</a:t>
            </a:r>
            <a:r>
              <a:rPr>
                <a:solidFill>
                  <a:srgbClr val="D0D2D1"/>
                </a:solidFill>
              </a:rPr>
              <a:t>=</a:t>
            </a:r>
            <a:r>
              <a:rPr>
                <a:solidFill>
                  <a:srgbClr val="C2C77B"/>
                </a:solidFill>
              </a:rPr>
              <a:t>"city"</a:t>
            </a:r>
            <a:r>
              <a:rPr>
                <a:solidFill>
                  <a:srgbClr val="DC7F7F"/>
                </a:solidFill>
              </a:rPr>
              <a:t>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DC7F7F"/>
                </a:solidFill>
              </a:rPr>
              <a:t>&lt;h3&gt;</a:t>
            </a:r>
            <a:r>
              <a:t>{{ city.name }}</a:t>
            </a:r>
            <a:r>
              <a:rPr>
                <a:solidFill>
                  <a:srgbClr val="DC7F7F"/>
                </a:solidFill>
              </a:rPr>
              <a:t>&lt;/h3&gt;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C7F7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&lt;/template&gt;</a:t>
            </a:r>
          </a:p>
        </p:txBody>
      </p:sp>
      <p:sp>
        <p:nvSpPr>
          <p:cNvPr id="391" name="createPopup(marker) {…"/>
          <p:cNvSpPr txBox="1"/>
          <p:nvPr/>
        </p:nvSpPr>
        <p:spPr>
          <a:xfrm>
            <a:off x="4300760" y="3250139"/>
            <a:ext cx="7659329" cy="617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createPopup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0D2D1"/>
                </a:solidFill>
              </a:rPr>
              <a:t>marker</a:t>
            </a:r>
            <a:r>
              <a:rPr>
                <a:solidFill>
                  <a:srgbClr val="9AC9C4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</a:t>
            </a:r>
            <a:r>
              <a:t>removeOpenPopups</a:t>
            </a:r>
            <a:r>
              <a:rPr>
                <a:solidFill>
                  <a:srgbClr val="9AC9C4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</a:t>
            </a:r>
            <a:r>
              <a:t>lastAddedPopup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mapboxgl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Popup</a:t>
            </a:r>
            <a:r>
              <a:rPr>
                <a:solidFill>
                  <a:srgbClr val="9AC9C4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offset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</a:t>
            </a:r>
            <a:r>
              <a:t>markerOffset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})</a:t>
            </a: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setLngLat</a:t>
            </a:r>
            <a:r>
              <a:rPr>
                <a:solidFill>
                  <a:srgbClr val="9AC9C4"/>
                </a:solidFill>
              </a:rPr>
              <a:t>(</a:t>
            </a:r>
            <a:r>
              <a:t>marker</a:t>
            </a:r>
            <a:r>
              <a:rPr>
                <a:solidFill>
                  <a:srgbClr val="9AC9C4"/>
                </a:solidFill>
              </a:rPr>
              <a:t>.</a:t>
            </a:r>
            <a:r>
              <a:t>geometry</a:t>
            </a:r>
            <a:r>
              <a:rPr>
                <a:solidFill>
                  <a:srgbClr val="9AC9C4"/>
                </a:solidFill>
              </a:rPr>
              <a:t>.</a:t>
            </a:r>
            <a:r>
              <a:t>coordinates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1E1F21"/>
                </a:solidFill>
              </a:rPr>
              <a:t>.setHTML(popupHtml)</a:t>
            </a:r>
            <a:endParaRPr>
              <a:solidFill>
                <a:srgbClr val="1E1F21"/>
              </a:solidFill>
            </a:endParaRPr>
          </a:p>
          <a:p>
            <a:pPr algn="l" defTabSz="457200">
              <a:defRPr sz="2200"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9AC9C4"/>
                </a:solidFill>
              </a:rPr>
              <a:t>.</a:t>
            </a:r>
            <a:r>
              <a:t>addTo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0D2D1"/>
                </a:solidFill>
              </a:rPr>
              <a:t>map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392" name="const popupContentVNodes =…"/>
          <p:cNvSpPr txBox="1"/>
          <p:nvPr/>
        </p:nvSpPr>
        <p:spPr>
          <a:xfrm>
            <a:off x="4300760" y="4012139"/>
            <a:ext cx="8329998" cy="236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C7F7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popupContentVNodes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C7F7F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.$</a:t>
            </a:r>
            <a:r>
              <a:t>scopedSlots</a:t>
            </a: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DC7F7F"/>
                </a:solidFill>
              </a:rPr>
              <a:t>default</a:t>
            </a:r>
            <a:r>
              <a:rPr>
                <a:solidFill>
                  <a:srgbClr val="9AC9C4"/>
                </a:solidFill>
              </a:rPr>
              <a:t>(</a:t>
            </a:r>
            <a:r>
              <a:t>marker</a:t>
            </a:r>
            <a:r>
              <a:rPr>
                <a:solidFill>
                  <a:srgbClr val="9AC9C4"/>
                </a:solidFill>
              </a:rPr>
              <a:t>.</a:t>
            </a:r>
            <a:r>
              <a:t>properties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C7F7F"/>
                </a:solidFill>
              </a:rPr>
              <a:t>const</a:t>
            </a:r>
            <a:r>
              <a:rPr>
                <a:solidFill>
                  <a:srgbClr val="000000"/>
                </a:solidFill>
              </a:rPr>
              <a:t> </a:t>
            </a:r>
            <a:r>
              <a:t>popupHtml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C7F7F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3B2CA"/>
                </a:solidFill>
              </a:rPr>
              <a:t>Vue</a:t>
            </a:r>
            <a:r>
              <a:rPr>
                <a:solidFill>
                  <a:srgbClr val="9AC9C4"/>
                </a:solidFill>
              </a:rPr>
              <a:t>({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render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AC9C4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93B2CA"/>
                </a:solidFill>
              </a:rPr>
              <a:t>h</a:t>
            </a:r>
            <a:r>
              <a:rPr>
                <a:solidFill>
                  <a:srgbClr val="9AC9C4"/>
                </a:solidFill>
              </a:rPr>
              <a:t>(</a:t>
            </a:r>
            <a:r>
              <a:rPr>
                <a:solidFill>
                  <a:srgbClr val="C2C77B"/>
                </a:solidFill>
              </a:rPr>
              <a:t>'div'</a:t>
            </a:r>
            <a:r>
              <a:rPr>
                <a:solidFill>
                  <a:srgbClr val="9AC9C4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popupContentVNodes</a:t>
            </a:r>
            <a:r>
              <a:rPr>
                <a:solidFill>
                  <a:srgbClr val="9AC9C4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9AC9C4"/>
                </a:solidFill>
              </a:rPr>
              <a:t>}).$</a:t>
            </a:r>
            <a:r>
              <a:rPr>
                <a:solidFill>
                  <a:srgbClr val="93B2CA"/>
                </a:solidFill>
              </a:rPr>
              <a:t>mount</a:t>
            </a:r>
            <a:r>
              <a:rPr>
                <a:solidFill>
                  <a:srgbClr val="9AC9C4"/>
                </a:solidFill>
              </a:rPr>
              <a:t>().$</a:t>
            </a:r>
            <a:r>
              <a:t>el</a:t>
            </a:r>
            <a:r>
              <a:rPr>
                <a:solidFill>
                  <a:srgbClr val="9AC9C4"/>
                </a:solidFill>
              </a:rPr>
              <a:t>.</a:t>
            </a:r>
            <a:r>
              <a:t>innerHTML</a:t>
            </a:r>
          </a:p>
        </p:txBody>
      </p:sp>
      <p:sp>
        <p:nvSpPr>
          <p:cNvPr id="393" name="Rendering non-HTML"/>
          <p:cNvSpPr txBox="1"/>
          <p:nvPr/>
        </p:nvSpPr>
        <p:spPr>
          <a:xfrm>
            <a:off x="1160017" y="177800"/>
            <a:ext cx="10684765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Rendering non-HTML</a:t>
            </a:r>
          </a:p>
        </p:txBody>
      </p:sp>
      <p:sp>
        <p:nvSpPr>
          <p:cNvPr id="394" name=".setHTML(popupHtml)"/>
          <p:cNvSpPr txBox="1"/>
          <p:nvPr/>
        </p:nvSpPr>
        <p:spPr>
          <a:xfrm>
            <a:off x="4984477" y="8203164"/>
            <a:ext cx="3299979" cy="459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200"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.</a:t>
            </a:r>
            <a:r>
              <a:rPr>
                <a:solidFill>
                  <a:srgbClr val="93B2CA"/>
                </a:solidFill>
              </a:rPr>
              <a:t>setHTML</a:t>
            </a:r>
            <a:r>
              <a:rPr>
                <a:solidFill>
                  <a:srgbClr val="9AC9C4"/>
                </a:solidFill>
              </a:rPr>
              <a:t>(</a:t>
            </a:r>
            <a:r>
              <a:t>popupHtml</a:t>
            </a:r>
            <a:r>
              <a:rPr>
                <a:solidFill>
                  <a:srgbClr val="9AC9C4"/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ithub.com/chrisvfritz/vue-enterprise-boilerplate"/>
          <p:cNvSpPr txBox="1"/>
          <p:nvPr/>
        </p:nvSpPr>
        <p:spPr>
          <a:xfrm>
            <a:off x="1304456" y="5715648"/>
            <a:ext cx="10395887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 u="sng">
                <a:solidFill>
                  <a:srgbClr val="C0C3C1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github.com/chrisvfritz/vue-enterprise-boilerplate</a:t>
            </a:r>
          </a:p>
        </p:txBody>
      </p:sp>
      <p:sp>
        <p:nvSpPr>
          <p:cNvPr id="397" name="Even more patterns!"/>
          <p:cNvSpPr txBox="1"/>
          <p:nvPr/>
        </p:nvSpPr>
        <p:spPr>
          <a:xfrm>
            <a:off x="1384045" y="1854200"/>
            <a:ext cx="1023670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Even more patterns!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atreon.com/chrisvuefritz"/>
          <p:cNvSpPr txBox="1"/>
          <p:nvPr/>
        </p:nvSpPr>
        <p:spPr>
          <a:xfrm>
            <a:off x="3843864" y="8458848"/>
            <a:ext cx="5605110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 u="sng">
                <a:solidFill>
                  <a:srgbClr val="C0C3C1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patreon.com/chrisvuefritz</a:t>
            </a:r>
          </a:p>
        </p:txBody>
      </p:sp>
      <p:sp>
        <p:nvSpPr>
          <p:cNvPr id="400" name="Announcement!"/>
          <p:cNvSpPr txBox="1"/>
          <p:nvPr/>
        </p:nvSpPr>
        <p:spPr>
          <a:xfrm>
            <a:off x="2497073" y="317500"/>
            <a:ext cx="801065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Announcement!</a:t>
            </a:r>
          </a:p>
        </p:txBody>
      </p:sp>
      <p:sp>
        <p:nvSpPr>
          <p:cNvPr id="401" name="vue"/>
          <p:cNvSpPr txBox="1"/>
          <p:nvPr/>
        </p:nvSpPr>
        <p:spPr>
          <a:xfrm>
            <a:off x="7760538" y="8458848"/>
            <a:ext cx="866417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 u="sng">
                <a:solidFill>
                  <a:srgbClr val="63B082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vue</a:t>
            </a:r>
          </a:p>
        </p:txBody>
      </p:sp>
      <p:pic>
        <p:nvPicPr>
          <p:cNvPr id="402" name="Screen Shot 2018-03-02 at 9.45.21 AM.png" descr="Screen Shot 2018-03-02 at 9.45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2243" y="2102303"/>
            <a:ext cx="9688352" cy="584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E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Questions?"/>
          <p:cNvSpPr txBox="1"/>
          <p:nvPr/>
        </p:nvSpPr>
        <p:spPr>
          <a:xfrm>
            <a:off x="3763518" y="1854200"/>
            <a:ext cx="5477765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Questions?</a:t>
            </a:r>
          </a:p>
        </p:txBody>
      </p:sp>
      <p:sp>
        <p:nvSpPr>
          <p:cNvPr id="405" name="@chrisvfritz"/>
          <p:cNvSpPr txBox="1"/>
          <p:nvPr/>
        </p:nvSpPr>
        <p:spPr>
          <a:xfrm>
            <a:off x="5216580" y="6629399"/>
            <a:ext cx="2571640" cy="70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@chrisvfritz</a:t>
            </a:r>
          </a:p>
        </p:txBody>
      </p:sp>
      <p:sp>
        <p:nvSpPr>
          <p:cNvPr id="406" name="github.com/chrisvfritz/7-secret-patterns"/>
          <p:cNvSpPr txBox="1"/>
          <p:nvPr/>
        </p:nvSpPr>
        <p:spPr>
          <a:xfrm>
            <a:off x="2277526" y="4521848"/>
            <a:ext cx="8449748" cy="709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 u="sng">
                <a:solidFill>
                  <a:srgbClr val="C0C3C1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github.com/chrisvfritz/7-secret-patterns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roductivity Boosts"/>
          <p:cNvSpPr txBox="1"/>
          <p:nvPr/>
        </p:nvSpPr>
        <p:spPr>
          <a:xfrm>
            <a:off x="3242840" y="3369822"/>
            <a:ext cx="6519120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Productivity Boosts</a:t>
            </a:r>
          </a:p>
        </p:txBody>
      </p:sp>
      <p:sp>
        <p:nvSpPr>
          <p:cNvPr id="133" name="Secrets"/>
          <p:cNvSpPr txBox="1"/>
          <p:nvPr/>
        </p:nvSpPr>
        <p:spPr>
          <a:xfrm>
            <a:off x="4632705" y="673100"/>
            <a:ext cx="3739389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Secrets</a:t>
            </a:r>
          </a:p>
        </p:txBody>
      </p:sp>
      <p:sp>
        <p:nvSpPr>
          <p:cNvPr id="134" name="Productivity Boost"/>
          <p:cNvSpPr txBox="1"/>
          <p:nvPr/>
        </p:nvSpPr>
        <p:spPr>
          <a:xfrm>
            <a:off x="3257735" y="3369822"/>
            <a:ext cx="6209929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Productivity Boost</a:t>
            </a:r>
          </a:p>
        </p:txBody>
      </p:sp>
      <p:sp>
        <p:nvSpPr>
          <p:cNvPr id="135" name="Radical Tweaks"/>
          <p:cNvSpPr txBox="1"/>
          <p:nvPr/>
        </p:nvSpPr>
        <p:spPr>
          <a:xfrm>
            <a:off x="3808759" y="5053248"/>
            <a:ext cx="5387282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Radical Tweaks</a:t>
            </a:r>
          </a:p>
        </p:txBody>
      </p:sp>
      <p:sp>
        <p:nvSpPr>
          <p:cNvPr id="136" name="Unlocked Possibilities"/>
          <p:cNvSpPr txBox="1"/>
          <p:nvPr/>
        </p:nvSpPr>
        <p:spPr>
          <a:xfrm>
            <a:off x="2791147" y="6736674"/>
            <a:ext cx="7422506" cy="1094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Unlocked Possibilities</a:t>
            </a:r>
          </a:p>
        </p:txBody>
      </p:sp>
      <p:grpSp>
        <p:nvGrpSpPr>
          <p:cNvPr id="139" name="Group"/>
          <p:cNvGrpSpPr/>
          <p:nvPr/>
        </p:nvGrpSpPr>
        <p:grpSpPr>
          <a:xfrm rot="478090">
            <a:off x="6235699" y="2437048"/>
            <a:ext cx="6339140" cy="1094904"/>
            <a:chOff x="0" y="0"/>
            <a:chExt cx="6339138" cy="1094903"/>
          </a:xfrm>
        </p:grpSpPr>
        <p:sp>
          <p:nvSpPr>
            <p:cNvPr id="137" name="No need to take notes!"/>
            <p:cNvSpPr txBox="1"/>
            <p:nvPr/>
          </p:nvSpPr>
          <p:spPr>
            <a:xfrm>
              <a:off x="1306261" y="192499"/>
              <a:ext cx="5032878" cy="7099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120000"/>
                </a:lnSpc>
                <a:defRPr sz="3700">
                  <a:solidFill>
                    <a:srgbClr val="C0C3C1"/>
                  </a:solidFill>
                </a:defRPr>
              </a:lvl1pPr>
            </a:lstStyle>
            <a:p>
              <a:pPr/>
              <a:r>
                <a:t>No need to take notes!</a:t>
              </a:r>
            </a:p>
          </p:txBody>
        </p:sp>
        <p:pic>
          <p:nvPicPr>
            <p:cNvPr id="138" name="edit-9-xxl.png" descr="edit-9-xx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94904" cy="1094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2" name="Group"/>
          <p:cNvGrpSpPr/>
          <p:nvPr/>
        </p:nvGrpSpPr>
        <p:grpSpPr>
          <a:xfrm rot="480000">
            <a:off x="6160851" y="2058048"/>
            <a:ext cx="1270001" cy="1270001"/>
            <a:chOff x="0" y="0"/>
            <a:chExt cx="1270000" cy="1270000"/>
          </a:xfrm>
        </p:grpSpPr>
        <p:pic>
          <p:nvPicPr>
            <p:cNvPr id="140" name="circle-outline-xxl.png" descr="circle-outline-xxl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0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line-2-xxl.png" descr="line-2-xx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3555" y="223555"/>
              <a:ext cx="822890" cy="8228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1"/>
      <p:bldP build="whole" bldLvl="1" animBg="1" rev="0" advAuto="0" spid="14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oductivity Boost"/>
          <p:cNvSpPr txBox="1"/>
          <p:nvPr/>
        </p:nvSpPr>
        <p:spPr>
          <a:xfrm>
            <a:off x="1101597" y="4241800"/>
            <a:ext cx="9208517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Productivity Boost</a:t>
            </a:r>
          </a:p>
        </p:txBody>
      </p:sp>
      <p:sp>
        <p:nvSpPr>
          <p:cNvPr id="145" name="#1"/>
          <p:cNvSpPr txBox="1"/>
          <p:nvPr/>
        </p:nvSpPr>
        <p:spPr>
          <a:xfrm>
            <a:off x="10532110" y="4241800"/>
            <a:ext cx="137109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#1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reated() {…"/>
          <p:cNvSpPr txBox="1"/>
          <p:nvPr/>
        </p:nvSpPr>
        <p:spPr>
          <a:xfrm>
            <a:off x="4341787" y="3213124"/>
            <a:ext cx="4321226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2B2C9"/>
                </a:solidFill>
              </a:rPr>
              <a:t>created</a:t>
            </a:r>
            <a: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67471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</a:t>
            </a:r>
            <a:r>
              <a:t>fetchUserList</a:t>
            </a:r>
            <a:r>
              <a:rPr>
                <a:solidFill>
                  <a:srgbClr val="9AC9C4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watch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9AC9C4"/>
              </a:solidFill>
            </a:endParaRPr>
          </a:p>
        </p:txBody>
      </p:sp>
      <p:sp>
        <p:nvSpPr>
          <p:cNvPr id="148" name="() {…"/>
          <p:cNvSpPr txBox="1"/>
          <p:nvPr/>
        </p:nvSpPr>
        <p:spPr>
          <a:xfrm>
            <a:off x="4349377" y="4838724"/>
            <a:ext cx="4687046" cy="12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</a:t>
            </a:r>
            <a:r>
              <a:rPr>
                <a:solidFill>
                  <a:srgbClr val="9AC9C4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C67471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             ()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AC9C4"/>
                </a:solidFill>
              </a:rPr>
              <a:t>}</a:t>
            </a:r>
          </a:p>
        </p:txBody>
      </p:sp>
      <p:sp>
        <p:nvSpPr>
          <p:cNvPr id="149" name="Smarter Watchers"/>
          <p:cNvSpPr txBox="1"/>
          <p:nvPr/>
        </p:nvSpPr>
        <p:spPr>
          <a:xfrm>
            <a:off x="1991613" y="673100"/>
            <a:ext cx="9021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Smarter Watchers</a:t>
            </a:r>
          </a:p>
        </p:txBody>
      </p:sp>
      <p:sp>
        <p:nvSpPr>
          <p:cNvPr id="150" name="fetchUserList"/>
          <p:cNvSpPr txBox="1"/>
          <p:nvPr/>
        </p:nvSpPr>
        <p:spPr>
          <a:xfrm>
            <a:off x="5980236" y="5257824"/>
            <a:ext cx="249212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fetchUserList</a:t>
            </a:r>
          </a:p>
        </p:txBody>
      </p:sp>
      <p:sp>
        <p:nvSpPr>
          <p:cNvPr id="151" name="searchText"/>
          <p:cNvSpPr txBox="1"/>
          <p:nvPr/>
        </p:nvSpPr>
        <p:spPr>
          <a:xfrm>
            <a:off x="4705201" y="4838724"/>
            <a:ext cx="194339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searchText</a:t>
            </a:r>
          </a:p>
        </p:txBody>
      </p:sp>
      <p:sp>
        <p:nvSpPr>
          <p:cNvPr id="152" name="}"/>
          <p:cNvSpPr txBox="1"/>
          <p:nvPr/>
        </p:nvSpPr>
        <p:spPr>
          <a:xfrm>
            <a:off x="4347195" y="6121424"/>
            <a:ext cx="29721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53" name="Fetch on created, then watch"/>
          <p:cNvSpPr txBox="1"/>
          <p:nvPr/>
        </p:nvSpPr>
        <p:spPr>
          <a:xfrm>
            <a:off x="3358777" y="7810499"/>
            <a:ext cx="6287246" cy="70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Fetch on created, then watch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reated() {…"/>
          <p:cNvSpPr txBox="1"/>
          <p:nvPr/>
        </p:nvSpPr>
        <p:spPr>
          <a:xfrm>
            <a:off x="4341787" y="3213124"/>
            <a:ext cx="4321226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2B2C9"/>
                </a:solidFill>
              </a:rPr>
              <a:t>created</a:t>
            </a:r>
            <a:r>
              <a:t>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C67471"/>
                </a:solidFill>
              </a:rPr>
              <a:t>this</a:t>
            </a:r>
            <a:r>
              <a:rPr>
                <a:solidFill>
                  <a:srgbClr val="9AC9C4"/>
                </a:solidFill>
              </a:rPr>
              <a:t>.</a:t>
            </a:r>
            <a:r>
              <a:t>fetchUserList</a:t>
            </a:r>
            <a:r>
              <a:rPr>
                <a:solidFill>
                  <a:srgbClr val="9AC9C4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watch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9AC9C4"/>
              </a:solidFill>
            </a:endParaRPr>
          </a:p>
        </p:txBody>
      </p:sp>
      <p:sp>
        <p:nvSpPr>
          <p:cNvPr id="156" name="fetchUserList"/>
          <p:cNvSpPr txBox="1"/>
          <p:nvPr/>
        </p:nvSpPr>
        <p:spPr>
          <a:xfrm>
            <a:off x="6932736" y="4838724"/>
            <a:ext cx="249212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fetchUserList</a:t>
            </a:r>
          </a:p>
        </p:txBody>
      </p:sp>
      <p:sp>
        <p:nvSpPr>
          <p:cNvPr id="157" name="searchText"/>
          <p:cNvSpPr txBox="1"/>
          <p:nvPr/>
        </p:nvSpPr>
        <p:spPr>
          <a:xfrm>
            <a:off x="4705201" y="4838724"/>
            <a:ext cx="194339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searchText</a:t>
            </a:r>
          </a:p>
        </p:txBody>
      </p:sp>
      <p:sp>
        <p:nvSpPr>
          <p:cNvPr id="158" name="}"/>
          <p:cNvSpPr txBox="1"/>
          <p:nvPr/>
        </p:nvSpPr>
        <p:spPr>
          <a:xfrm>
            <a:off x="4347195" y="5245124"/>
            <a:ext cx="29721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59" name=":"/>
          <p:cNvSpPr txBox="1"/>
          <p:nvPr/>
        </p:nvSpPr>
        <p:spPr>
          <a:xfrm>
            <a:off x="6483201" y="4838724"/>
            <a:ext cx="29721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60" name="'             '"/>
          <p:cNvSpPr txBox="1"/>
          <p:nvPr/>
        </p:nvSpPr>
        <p:spPr>
          <a:xfrm>
            <a:off x="6749826" y="4838724"/>
            <a:ext cx="285794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'             '</a:t>
            </a:r>
          </a:p>
        </p:txBody>
      </p:sp>
      <p:sp>
        <p:nvSpPr>
          <p:cNvPr id="161" name="Watchers accept method names"/>
          <p:cNvSpPr txBox="1"/>
          <p:nvPr/>
        </p:nvSpPr>
        <p:spPr>
          <a:xfrm>
            <a:off x="3046620" y="7353299"/>
            <a:ext cx="6911560" cy="70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3700">
                <a:solidFill>
                  <a:srgbClr val="C0C3C1"/>
                </a:solidFill>
              </a:defRPr>
            </a:lvl1pPr>
          </a:lstStyle>
          <a:p>
            <a:pPr/>
            <a:r>
              <a:t>Watchers accept method names</a:t>
            </a:r>
          </a:p>
        </p:txBody>
      </p:sp>
      <p:sp>
        <p:nvSpPr>
          <p:cNvPr id="162" name="Smarter Watchers"/>
          <p:cNvSpPr txBox="1"/>
          <p:nvPr/>
        </p:nvSpPr>
        <p:spPr>
          <a:xfrm>
            <a:off x="1991613" y="673100"/>
            <a:ext cx="9021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Smarter Watchers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D1F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'             '"/>
          <p:cNvSpPr txBox="1"/>
          <p:nvPr/>
        </p:nvSpPr>
        <p:spPr>
          <a:xfrm>
            <a:off x="6673626" y="4876824"/>
            <a:ext cx="285794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'             '</a:t>
            </a:r>
          </a:p>
        </p:txBody>
      </p:sp>
      <p:sp>
        <p:nvSpPr>
          <p:cNvPr id="165" name="{…"/>
          <p:cNvSpPr txBox="1"/>
          <p:nvPr/>
        </p:nvSpPr>
        <p:spPr>
          <a:xfrm>
            <a:off x="4689723" y="4064024"/>
            <a:ext cx="5235774" cy="21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9AC9C4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rPr>
                <a:solidFill>
                  <a:srgbClr val="9AC9C4"/>
                </a:solidFill>
              </a:rP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0D2D1"/>
                </a:solidFill>
              </a:rPr>
              <a:t>  handler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               </a:t>
            </a:r>
            <a:r>
              <a:rPr>
                <a:solidFill>
                  <a:srgbClr val="9AC9C4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immediate</a:t>
            </a:r>
            <a:r>
              <a:rPr>
                <a:solidFill>
                  <a:srgbClr val="9AC9C4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C67471"/>
                </a:solidFill>
              </a:rPr>
              <a:t>true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AC9C4"/>
                </a:solidFill>
              </a:rPr>
              <a:t>}</a:t>
            </a:r>
          </a:p>
        </p:txBody>
      </p:sp>
      <p:sp>
        <p:nvSpPr>
          <p:cNvPr id="166" name="created() {…"/>
          <p:cNvSpPr txBox="1"/>
          <p:nvPr/>
        </p:nvSpPr>
        <p:spPr>
          <a:xfrm>
            <a:off x="4341787" y="2844824"/>
            <a:ext cx="4321226" cy="3327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created() {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this.fetchUserList()</a:t>
            </a:r>
          </a:p>
          <a:p>
            <a:pPr algn="l" defTabSz="457200">
              <a:defRPr>
                <a:solidFill>
                  <a:srgbClr val="1D1F2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},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watch</a:t>
            </a:r>
            <a:r>
              <a:rPr>
                <a:solidFill>
                  <a:srgbClr val="9AC9C4"/>
                </a:solidFill>
              </a:rPr>
              <a:t>: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9AC9C4"/>
              </a:solidFill>
            </a:endParaRPr>
          </a:p>
          <a:p>
            <a: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9AC9C4"/>
              </a:solidFill>
            </a:endParaRPr>
          </a:p>
        </p:txBody>
      </p:sp>
      <p:sp>
        <p:nvSpPr>
          <p:cNvPr id="167" name="fetchUserList"/>
          <p:cNvSpPr txBox="1"/>
          <p:nvPr/>
        </p:nvSpPr>
        <p:spPr>
          <a:xfrm>
            <a:off x="6856536" y="4876824"/>
            <a:ext cx="249212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C2C77B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fetchUserList</a:t>
            </a:r>
          </a:p>
        </p:txBody>
      </p:sp>
      <p:sp>
        <p:nvSpPr>
          <p:cNvPr id="168" name="searchText"/>
          <p:cNvSpPr txBox="1"/>
          <p:nvPr/>
        </p:nvSpPr>
        <p:spPr>
          <a:xfrm>
            <a:off x="4705201" y="4470424"/>
            <a:ext cx="1943398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D0D2D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searchText</a:t>
            </a:r>
          </a:p>
        </p:txBody>
      </p:sp>
      <p:sp>
        <p:nvSpPr>
          <p:cNvPr id="169" name="}"/>
          <p:cNvSpPr txBox="1"/>
          <p:nvPr/>
        </p:nvSpPr>
        <p:spPr>
          <a:xfrm>
            <a:off x="4347195" y="6121424"/>
            <a:ext cx="29721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3B2CA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70" name=":"/>
          <p:cNvSpPr txBox="1"/>
          <p:nvPr/>
        </p:nvSpPr>
        <p:spPr>
          <a:xfrm>
            <a:off x="6521301" y="4470424"/>
            <a:ext cx="297210" cy="48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9BC8C4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:</a:t>
            </a:r>
          </a:p>
        </p:txBody>
      </p:sp>
      <p:sp>
        <p:nvSpPr>
          <p:cNvPr id="171" name="And can call themselves on created"/>
          <p:cNvSpPr txBox="1"/>
          <p:nvPr/>
        </p:nvSpPr>
        <p:spPr>
          <a:xfrm>
            <a:off x="2663105" y="8419296"/>
            <a:ext cx="7678590" cy="71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3700">
                <a:solidFill>
                  <a:srgbClr val="C0C3C1"/>
                </a:solidFill>
              </a:defRPr>
            </a:pPr>
            <a:r>
              <a:t>And can call </a:t>
            </a:r>
            <a:r>
              <a:rPr i="1"/>
              <a:t>themselves</a:t>
            </a:r>
            <a:r>
              <a:t> on created</a:t>
            </a:r>
          </a:p>
        </p:txBody>
      </p:sp>
      <p:sp>
        <p:nvSpPr>
          <p:cNvPr id="172" name="Smarter Watchers"/>
          <p:cNvSpPr txBox="1"/>
          <p:nvPr/>
        </p:nvSpPr>
        <p:spPr>
          <a:xfrm>
            <a:off x="1991613" y="673100"/>
            <a:ext cx="9021573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8000">
                <a:latin typeface="+mj-lt"/>
                <a:ea typeface="+mj-ea"/>
                <a:cs typeface="+mj-cs"/>
                <a:sym typeface="American Typewriter"/>
              </a:defRPr>
            </a:lvl1pPr>
          </a:lstStyle>
          <a:p>
            <a:pPr/>
            <a:r>
              <a:t>Smarter Watchers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C1C4C2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American Typewriter"/>
        <a:ea typeface="American Typewriter"/>
        <a:cs typeface="American Typewriter"/>
      </a:majorFont>
      <a:minorFont>
        <a:latin typeface="Futura"/>
        <a:ea typeface="Futura"/>
        <a:cs typeface="Futur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C1C4C2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American Typewriter"/>
        <a:ea typeface="American Typewriter"/>
        <a:cs typeface="American Typewriter"/>
      </a:majorFont>
      <a:minorFont>
        <a:latin typeface="Futura"/>
        <a:ea typeface="Futura"/>
        <a:cs typeface="Futur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C1C4C2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